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
  </p:notesMasterIdLst>
  <p:sldIdLst>
    <p:sldId id="260" r:id="rId2"/>
  </p:sldIdLst>
  <p:sldSz cx="30275213" cy="42803763"/>
  <p:notesSz cx="6858000" cy="9144000"/>
  <p:defaultTextStyle>
    <a:defPPr>
      <a:defRPr lang="de-DE"/>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09DB11-8A9D-141B-9BF6-D61FF6B7B7DA}" name="Gröttrup Laura" initials="GL" userId="S::laura.groettrup@edu.fh-joanneum.at::2419a456-75ca-4900-9d1b-da47ab958c9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4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7" autoAdjust="0"/>
    <p:restoredTop sz="91455"/>
  </p:normalViewPr>
  <p:slideViewPr>
    <p:cSldViewPr snapToGrid="0">
      <p:cViewPr>
        <p:scale>
          <a:sx n="20" d="100"/>
          <a:sy n="20" d="100"/>
        </p:scale>
        <p:origin x="2648" y="-976"/>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CC0F6-AF1C-9844-B56C-BE01C44E3F6A}" type="datetimeFigureOut">
              <a:rPr lang="de-DE" smtClean="0"/>
              <a:t>20.06.22</a:t>
            </a:fld>
            <a:endParaRPr lang="de-DE"/>
          </a:p>
        </p:txBody>
      </p:sp>
      <p:sp>
        <p:nvSpPr>
          <p:cNvPr id="4" name="Folienbildplatzhalt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604D3-40A8-6741-8E44-82EF27ECA8B3}" type="slidenum">
              <a:rPr lang="de-DE" smtClean="0"/>
              <a:t>‹Nr.›</a:t>
            </a:fld>
            <a:endParaRPr lang="de-DE"/>
          </a:p>
        </p:txBody>
      </p:sp>
    </p:spTree>
    <p:extLst>
      <p:ext uri="{BB962C8B-B14F-4D97-AF65-F5344CB8AC3E}">
        <p14:creationId xmlns:p14="http://schemas.microsoft.com/office/powerpoint/2010/main" val="3497948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65604D3-40A8-6741-8E44-82EF27ECA8B3}" type="slidenum">
              <a:rPr lang="de-DE" smtClean="0"/>
              <a:t>1</a:t>
            </a:fld>
            <a:endParaRPr lang="de-DE"/>
          </a:p>
        </p:txBody>
      </p:sp>
    </p:spTree>
    <p:extLst>
      <p:ext uri="{BB962C8B-B14F-4D97-AF65-F5344CB8AC3E}">
        <p14:creationId xmlns:p14="http://schemas.microsoft.com/office/powerpoint/2010/main" val="384641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Vorlage 1 - English">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834299"/>
            <a:ext cx="21600000" cy="3559901"/>
          </a:xfrm>
          <a:prstGeom prst="rect">
            <a:avLst/>
          </a:prstGeom>
        </p:spPr>
        <p:txBody>
          <a:bodyPr lIns="1080000" tIns="360000" rIns="1080000" bIns="360000" anchor="t" anchorCtr="0"/>
          <a:lstStyle>
            <a:lvl1pPr algn="l">
              <a:defRPr sz="11200">
                <a:solidFill>
                  <a:schemeClr val="bg1"/>
                </a:solidFill>
                <a:latin typeface="Segoe UI Light" panose="020B0502040204020203" pitchFamily="34" charset="0"/>
                <a:cs typeface="DilleniaUPC" panose="02020603050405020304" pitchFamily="18" charset="-34"/>
              </a:defRPr>
            </a:lvl1pPr>
          </a:lstStyle>
          <a:p>
            <a:r>
              <a:rPr lang="de-DE" dirty="0"/>
              <a:t>Poster Titel</a:t>
            </a:r>
            <a:br>
              <a:rPr lang="de-DE" dirty="0"/>
            </a:br>
            <a:r>
              <a:rPr lang="de-DE" dirty="0" err="1"/>
              <a:t>can</a:t>
            </a:r>
            <a:r>
              <a:rPr lang="de-DE" dirty="0"/>
              <a:t> span </a:t>
            </a:r>
            <a:r>
              <a:rPr lang="en-US" noProof="0" dirty="0"/>
              <a:t>two</a:t>
            </a:r>
            <a:r>
              <a:rPr lang="de-DE" dirty="0"/>
              <a:t> </a:t>
            </a:r>
            <a:r>
              <a:rPr lang="en-US" noProof="0" dirty="0"/>
              <a:t>lines</a:t>
            </a:r>
          </a:p>
        </p:txBody>
      </p:sp>
      <p:sp>
        <p:nvSpPr>
          <p:cNvPr id="11" name="Textplatzhalter 10"/>
          <p:cNvSpPr>
            <a:spLocks noGrp="1"/>
          </p:cNvSpPr>
          <p:nvPr>
            <p:ph type="body" sz="quarter" idx="12" hasCustomPrompt="1"/>
          </p:nvPr>
        </p:nvSpPr>
        <p:spPr>
          <a:xfrm>
            <a:off x="0" y="40320000"/>
            <a:ext cx="25200000" cy="1800000"/>
          </a:xfrm>
          <a:prstGeom prst="rect">
            <a:avLst/>
          </a:prstGeom>
        </p:spPr>
        <p:txBody>
          <a:bodyPr wrap="square" lIns="1080000" tIns="288000" rIns="0" bIns="288000"/>
          <a:lstStyle>
            <a:lvl1pPr marL="0" indent="0">
              <a:lnSpc>
                <a:spcPct val="100000"/>
              </a:lnSpc>
              <a:spcBef>
                <a:spcPts val="0"/>
              </a:spcBef>
              <a:buFont typeface="Arial" panose="020B0604020202020204" pitchFamily="34" charset="0"/>
              <a:buNone/>
              <a:defRPr sz="4000" baseline="0">
                <a:solidFill>
                  <a:schemeClr val="bg1"/>
                </a:solidFill>
                <a:latin typeface="Franklin Gothic Book" panose="020B0503020102020204" pitchFamily="34" charset="0"/>
              </a:defRPr>
            </a:lvl1pPr>
          </a:lstStyle>
          <a:p>
            <a:r>
              <a:rPr lang="en-US" dirty="0">
                <a:ea typeface="Franklin Gothic Book" charset="0"/>
                <a:cs typeface="Franklin Gothic Book" charset="0"/>
              </a:rPr>
              <a:t>* first.lastname@uni-graz.at, psychology.uni-graz.at</a:t>
            </a:r>
          </a:p>
          <a:p>
            <a:r>
              <a:rPr lang="en-US" i="1" dirty="0">
                <a:ea typeface="Franklin Gothic Book" charset="0"/>
                <a:cs typeface="Franklin Gothic Book" charset="0"/>
              </a:rPr>
              <a:t>Other additional information (such as sponsors)</a:t>
            </a:r>
            <a:endParaRPr lang="de-AT" dirty="0"/>
          </a:p>
        </p:txBody>
      </p:sp>
      <p:sp>
        <p:nvSpPr>
          <p:cNvPr id="13" name="Bildplatzhalter 12"/>
          <p:cNvSpPr>
            <a:spLocks noGrp="1"/>
          </p:cNvSpPr>
          <p:nvPr>
            <p:ph type="pic" sz="quarter" idx="13" hasCustomPrompt="1"/>
          </p:nvPr>
        </p:nvSpPr>
        <p:spPr>
          <a:xfrm>
            <a:off x="22068000" y="1080000"/>
            <a:ext cx="3292475" cy="2700000"/>
          </a:xfrm>
          <a:prstGeom prst="rect">
            <a:avLst/>
          </a:prstGeom>
        </p:spPr>
        <p:txBody>
          <a:bodyPr/>
          <a:lstStyle>
            <a:lvl1pPr marL="0" indent="0">
              <a:buNone/>
              <a:defRPr/>
            </a:lvl1pPr>
          </a:lstStyle>
          <a:p>
            <a:r>
              <a:rPr lang="de-AT" dirty="0"/>
              <a:t>AB Logo</a:t>
            </a:r>
          </a:p>
        </p:txBody>
      </p:sp>
      <p:sp>
        <p:nvSpPr>
          <p:cNvPr id="9" name="Textplatzhalter 10"/>
          <p:cNvSpPr>
            <a:spLocks noGrp="1"/>
          </p:cNvSpPr>
          <p:nvPr>
            <p:ph type="body" sz="quarter" idx="16" hasCustomPrompt="1"/>
          </p:nvPr>
        </p:nvSpPr>
        <p:spPr>
          <a:xfrm>
            <a:off x="0" y="4875100"/>
            <a:ext cx="30276000" cy="1080000"/>
          </a:xfrm>
          <a:prstGeom prst="rect">
            <a:avLst/>
          </a:prstGeom>
        </p:spPr>
        <p:txBody>
          <a:bodyPr wrap="square" lIns="1080000" tIns="72000" rIns="1080000" bIns="72000"/>
          <a:lstStyle>
            <a:lvl1pPr marL="0" indent="0">
              <a:lnSpc>
                <a:spcPct val="100000"/>
              </a:lnSpc>
              <a:spcBef>
                <a:spcPts val="0"/>
              </a:spcBef>
              <a:buFont typeface="Arial" panose="020B0604020202020204" pitchFamily="34" charset="0"/>
              <a:buNone/>
              <a:defRPr sz="5400">
                <a:solidFill>
                  <a:schemeClr val="bg1"/>
                </a:solidFill>
                <a:latin typeface="Franklin Gothic Book" panose="020B0503020102020204" pitchFamily="34" charset="0"/>
              </a:defRPr>
            </a:lvl1pPr>
          </a:lstStyle>
          <a:p>
            <a:r>
              <a:rPr lang="en-US" sz="5400" dirty="0">
                <a:solidFill>
                  <a:schemeClr val="bg1"/>
                </a:solidFill>
                <a:latin typeface="District Pro Thin" panose="02000506040000020004" pitchFamily="50" charset="0"/>
                <a:ea typeface="Franklin Gothic Book" charset="0"/>
                <a:cs typeface="Franklin Gothic Book" charset="0"/>
              </a:rPr>
              <a:t>First Author</a:t>
            </a:r>
            <a:r>
              <a:rPr lang="en-US" sz="5400" baseline="30000" dirty="0">
                <a:solidFill>
                  <a:schemeClr val="bg1"/>
                </a:solidFill>
                <a:latin typeface="District Pro Thin" panose="02000506040000020004" pitchFamily="50" charset="0"/>
                <a:ea typeface="Franklin Gothic Book" charset="0"/>
                <a:cs typeface="Franklin Gothic Book" charset="0"/>
              </a:rPr>
              <a:t>1*</a:t>
            </a:r>
            <a:r>
              <a:rPr lang="en-US" sz="5400" dirty="0">
                <a:solidFill>
                  <a:schemeClr val="bg1"/>
                </a:solidFill>
                <a:latin typeface="District Pro Thin" panose="02000506040000020004" pitchFamily="50" charset="0"/>
                <a:ea typeface="Franklin Gothic Book" charset="0"/>
                <a:cs typeface="Franklin Gothic Book" charset="0"/>
              </a:rPr>
              <a:t>, Second Author</a:t>
            </a:r>
            <a:r>
              <a:rPr lang="en-US" sz="5400" baseline="30000" dirty="0">
                <a:solidFill>
                  <a:schemeClr val="bg1"/>
                </a:solidFill>
                <a:latin typeface="District Pro Thin" panose="02000506040000020004" pitchFamily="50" charset="0"/>
                <a:ea typeface="Franklin Gothic Book" charset="0"/>
                <a:cs typeface="Franklin Gothic Book" charset="0"/>
              </a:rPr>
              <a:t>2</a:t>
            </a:r>
            <a:r>
              <a:rPr lang="en-US" sz="5400" dirty="0">
                <a:solidFill>
                  <a:schemeClr val="bg1"/>
                </a:solidFill>
                <a:latin typeface="District Pro Thin" panose="02000506040000020004" pitchFamily="50" charset="0"/>
                <a:ea typeface="Franklin Gothic Book" charset="0"/>
                <a:cs typeface="Franklin Gothic Book" charset="0"/>
              </a:rPr>
              <a:t>, Third Author</a:t>
            </a:r>
            <a:r>
              <a:rPr lang="en-US" sz="5400" baseline="30000" dirty="0">
                <a:solidFill>
                  <a:schemeClr val="bg1"/>
                </a:solidFill>
                <a:latin typeface="District Pro Thin" panose="02000506040000020004" pitchFamily="50" charset="0"/>
                <a:ea typeface="Franklin Gothic Book" charset="0"/>
                <a:cs typeface="Franklin Gothic Book" charset="0"/>
              </a:rPr>
              <a:t>3</a:t>
            </a:r>
          </a:p>
        </p:txBody>
      </p:sp>
      <p:sp>
        <p:nvSpPr>
          <p:cNvPr id="12" name="Textplatzhalter 10"/>
          <p:cNvSpPr>
            <a:spLocks noGrp="1"/>
          </p:cNvSpPr>
          <p:nvPr>
            <p:ph type="body" sz="quarter" idx="17" hasCustomPrompt="1"/>
          </p:nvPr>
        </p:nvSpPr>
        <p:spPr>
          <a:xfrm>
            <a:off x="0" y="6080100"/>
            <a:ext cx="30276000" cy="900000"/>
          </a:xfrm>
          <a:prstGeom prst="rect">
            <a:avLst/>
          </a:prstGeom>
        </p:spPr>
        <p:txBody>
          <a:bodyPr wrap="square" lIns="1080000" tIns="72000" rIns="1080000" bIns="72000"/>
          <a:lstStyle>
            <a:lvl1pPr marL="0" marR="0" indent="0" algn="l" defTabSz="3507730" rtl="0" eaLnBrk="1" fontAlgn="auto" latinLnBrk="0" hangingPunct="1">
              <a:lnSpc>
                <a:spcPct val="100000"/>
              </a:lnSpc>
              <a:spcBef>
                <a:spcPts val="0"/>
              </a:spcBef>
              <a:spcAft>
                <a:spcPts val="0"/>
              </a:spcAft>
              <a:buClrTx/>
              <a:buSzTx/>
              <a:buFontTx/>
              <a:buNone/>
              <a:tabLst/>
              <a:defRPr sz="4400">
                <a:solidFill>
                  <a:schemeClr val="bg1"/>
                </a:solidFill>
                <a:latin typeface="Franklin Gothic Book" panose="020B0503020102020204" pitchFamily="34" charset="0"/>
              </a:defRPr>
            </a:lvl1pPr>
          </a:lstStyle>
          <a:p>
            <a:pPr marL="0" marR="0" indent="0" algn="l" defTabSz="3507730" rtl="0" eaLnBrk="1" fontAlgn="auto" latinLnBrk="0" hangingPunct="1">
              <a:lnSpc>
                <a:spcPct val="100000"/>
              </a:lnSpc>
              <a:spcBef>
                <a:spcPts val="0"/>
              </a:spcBef>
              <a:spcAft>
                <a:spcPts val="0"/>
              </a:spcAft>
              <a:buClrTx/>
              <a:buSzTx/>
              <a:buFontTx/>
              <a:buNone/>
              <a:tabLst/>
              <a:defRPr/>
            </a:pPr>
            <a:r>
              <a:rPr lang="en-US" sz="4400" i="1" baseline="30000" dirty="0">
                <a:solidFill>
                  <a:schemeClr val="bg1"/>
                </a:solidFill>
                <a:latin typeface="District Pro Thin" panose="02000506040000020004" pitchFamily="50" charset="0"/>
                <a:ea typeface="Franklin Gothic Book" charset="0"/>
                <a:cs typeface="Franklin Gothic Book" charset="0"/>
              </a:rPr>
              <a:t>1</a:t>
            </a:r>
            <a:r>
              <a:rPr lang="en-US" sz="4400" i="1" dirty="0">
                <a:solidFill>
                  <a:schemeClr val="bg1"/>
                </a:solidFill>
                <a:latin typeface="District Pro Thin" panose="02000506040000020004" pitchFamily="50" charset="0"/>
                <a:ea typeface="Franklin Gothic Book" charset="0"/>
                <a:cs typeface="Franklin Gothic Book" charset="0"/>
              </a:rPr>
              <a:t>Institute of Psychology, </a:t>
            </a:r>
            <a:r>
              <a:rPr lang="en-US" sz="4400" i="1" baseline="30000" dirty="0">
                <a:solidFill>
                  <a:schemeClr val="bg1"/>
                </a:solidFill>
                <a:latin typeface="District Pro Thin" panose="02000506040000020004" pitchFamily="50" charset="0"/>
                <a:ea typeface="Franklin Gothic Book" charset="0"/>
                <a:cs typeface="Franklin Gothic Book" charset="0"/>
              </a:rPr>
              <a:t>2</a:t>
            </a:r>
            <a:r>
              <a:rPr lang="en-US" sz="4400" i="1" dirty="0">
                <a:solidFill>
                  <a:schemeClr val="bg1"/>
                </a:solidFill>
                <a:latin typeface="District Pro Thin" panose="02000506040000020004" pitchFamily="50" charset="0"/>
                <a:ea typeface="Franklin Gothic Book" charset="0"/>
                <a:cs typeface="Franklin Gothic Book" charset="0"/>
              </a:rPr>
              <a:t>Department of Something Else, </a:t>
            </a:r>
            <a:r>
              <a:rPr lang="en-US" sz="4400" i="1" baseline="30000" dirty="0">
                <a:solidFill>
                  <a:schemeClr val="bg1"/>
                </a:solidFill>
                <a:latin typeface="District Pro Thin" panose="02000506040000020004" pitchFamily="50" charset="0"/>
                <a:ea typeface="Franklin Gothic Book" charset="0"/>
                <a:cs typeface="Franklin Gothic Book" charset="0"/>
              </a:rPr>
              <a:t>3</a:t>
            </a:r>
            <a:r>
              <a:rPr lang="en-US" sz="4400" i="1" dirty="0">
                <a:solidFill>
                  <a:schemeClr val="bg1"/>
                </a:solidFill>
                <a:latin typeface="District Pro Thin" panose="02000506040000020004" pitchFamily="50" charset="0"/>
                <a:ea typeface="Franklin Gothic Book" charset="0"/>
                <a:cs typeface="Franklin Gothic Book" charset="0"/>
              </a:rPr>
              <a:t>University of Graz</a:t>
            </a:r>
          </a:p>
        </p:txBody>
      </p:sp>
      <p:sp>
        <p:nvSpPr>
          <p:cNvPr id="6" name="Textplatzhalter 5"/>
          <p:cNvSpPr>
            <a:spLocks noGrp="1"/>
          </p:cNvSpPr>
          <p:nvPr>
            <p:ph type="body" sz="quarter" idx="18"/>
          </p:nvPr>
        </p:nvSpPr>
        <p:spPr>
          <a:xfrm>
            <a:off x="16721138" y="17460913"/>
            <a:ext cx="13192125" cy="14847887"/>
          </a:xfrm>
          <a:prstGeom prst="rect">
            <a:avLst/>
          </a:prstGeom>
        </p:spPr>
        <p:txBody>
          <a:bodyPr/>
          <a:lstStyle>
            <a:lvl1pPr marL="0" indent="0">
              <a:buNone/>
              <a:defRPr/>
            </a:lvl1pPr>
          </a:lstStyle>
          <a:p>
            <a:pPr lvl="0"/>
            <a:endParaRPr lang="de-AT" dirty="0"/>
          </a:p>
        </p:txBody>
      </p:sp>
    </p:spTree>
    <p:extLst>
      <p:ext uri="{BB962C8B-B14F-4D97-AF65-F5344CB8AC3E}">
        <p14:creationId xmlns:p14="http://schemas.microsoft.com/office/powerpoint/2010/main" val="40821525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3"/>
          <p:cNvSpPr txBox="1"/>
          <p:nvPr userDrawn="1"/>
        </p:nvSpPr>
        <p:spPr>
          <a:xfrm>
            <a:off x="0" y="720000"/>
            <a:ext cx="30275213" cy="6480000"/>
          </a:xfrm>
          <a:prstGeom prst="rect">
            <a:avLst/>
          </a:prstGeom>
          <a:solidFill>
            <a:srgbClr val="004481"/>
          </a:solidFill>
        </p:spPr>
        <p:txBody>
          <a:bodyPr wrap="square" lIns="720000" tIns="180000" rIns="720000" bIns="180000" rtlCol="0">
            <a:noAutofit/>
          </a:bodyPr>
          <a:lstStyle/>
          <a:p>
            <a:endParaRPr lang="en-US" sz="600" dirty="0">
              <a:solidFill>
                <a:schemeClr val="bg1"/>
              </a:solidFill>
              <a:latin typeface="Franklin Gothic Book" charset="0"/>
              <a:ea typeface="Franklin Gothic Book" charset="0"/>
              <a:cs typeface="Franklin Gothic Book" charset="0"/>
            </a:endParaRP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028000" y="1080000"/>
            <a:ext cx="3168000" cy="2703128"/>
          </a:xfrm>
          <a:prstGeom prst="rect">
            <a:avLst/>
          </a:prstGeom>
        </p:spPr>
      </p:pic>
      <p:sp>
        <p:nvSpPr>
          <p:cNvPr id="9" name="TextBox 22"/>
          <p:cNvSpPr txBox="1"/>
          <p:nvPr userDrawn="1"/>
        </p:nvSpPr>
        <p:spPr>
          <a:xfrm>
            <a:off x="0" y="40320000"/>
            <a:ext cx="30275213" cy="1800000"/>
          </a:xfrm>
          <a:prstGeom prst="rect">
            <a:avLst/>
          </a:prstGeom>
          <a:solidFill>
            <a:srgbClr val="004481"/>
          </a:solidFill>
        </p:spPr>
        <p:txBody>
          <a:bodyPr wrap="square" lIns="450000" tIns="46800" rIns="450000" rtlCol="0">
            <a:noAutofit/>
          </a:bodyPr>
          <a:lstStyle/>
          <a:p>
            <a:endParaRPr lang="en-US" sz="900" dirty="0">
              <a:solidFill>
                <a:schemeClr val="bg1"/>
              </a:solidFill>
              <a:latin typeface="Franklin Gothic Book" charset="0"/>
              <a:ea typeface="Franklin Gothic Book" charset="0"/>
              <a:cs typeface="Franklin Gothic Book" charset="0"/>
            </a:endParaRPr>
          </a:p>
        </p:txBody>
      </p:sp>
      <p:pic>
        <p:nvPicPr>
          <p:cNvPr id="10" name="Grafik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56000" y="40500000"/>
            <a:ext cx="1440000" cy="1440000"/>
          </a:xfrm>
          <a:prstGeom prst="rect">
            <a:avLst/>
          </a:prstGeom>
        </p:spPr>
      </p:pic>
    </p:spTree>
    <p:extLst>
      <p:ext uri="{BB962C8B-B14F-4D97-AF65-F5344CB8AC3E}">
        <p14:creationId xmlns:p14="http://schemas.microsoft.com/office/powerpoint/2010/main" val="2756382566"/>
      </p:ext>
    </p:extLst>
  </p:cSld>
  <p:clrMap bg1="lt1" tx1="dk1" bg2="lt2" tx2="dk2" accent1="accent1" accent2="accent2" accent3="accent3" accent4="accent4" accent5="accent5" accent6="accent6" hlink="hlink" folHlink="folHlink"/>
  <p:sldLayoutIdLst>
    <p:sldLayoutId id="2147483720" r:id="rId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jpe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feld 13"/>
          <p:cNvSpPr txBox="1"/>
          <p:nvPr/>
        </p:nvSpPr>
        <p:spPr>
          <a:xfrm>
            <a:off x="718414" y="22367603"/>
            <a:ext cx="15866082" cy="10979278"/>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000" dirty="0">
                <a:solidFill>
                  <a:srgbClr val="004481"/>
                </a:solidFill>
                <a:latin typeface="Segoe UI Light" panose="020B0502040204020203" pitchFamily="34" charset="0"/>
              </a:rPr>
              <a:t>Results &amp; Discussion</a:t>
            </a:r>
          </a:p>
          <a:p>
            <a:pPr algn="just">
              <a:spcAft>
                <a:spcPts val="3600"/>
              </a:spcAft>
            </a:pPr>
            <a:r>
              <a:rPr lang="en-GB" sz="2400" dirty="0">
                <a:latin typeface="Franklin Gothic Book" panose="020B0503020102020204" pitchFamily="34" charset="0"/>
                <a:ea typeface="District Pro Thin" charset="0"/>
                <a:cs typeface="District Pro Thin" charset="0"/>
              </a:rPr>
              <a:t>[H1] Expressions by female characters are sign. more negative in sentiment than those by males (F(1) = [41.022], </a:t>
            </a:r>
            <a:br>
              <a:rPr lang="en-GB" sz="2400" dirty="0">
                <a:latin typeface="Franklin Gothic Book" panose="020B0503020102020204" pitchFamily="34" charset="0"/>
                <a:ea typeface="District Pro Thin" charset="0"/>
                <a:cs typeface="District Pro Thin" charset="0"/>
              </a:rPr>
            </a:br>
            <a:r>
              <a:rPr lang="en-GB" sz="2400" dirty="0">
                <a:latin typeface="Franklin Gothic Book" panose="020B0503020102020204" pitchFamily="34" charset="0"/>
                <a:ea typeface="District Pro Thin" charset="0"/>
                <a:cs typeface="District Pro Thin" charset="0"/>
              </a:rPr>
              <a:t>p &lt; 0.001; Figure 2). No sign. effects in S-scores in gender groups of the addressees were observed. </a:t>
            </a:r>
            <a:br>
              <a:rPr lang="en-GB" sz="2400" dirty="0">
                <a:latin typeface="Franklin Gothic Book" panose="020B0503020102020204" pitchFamily="34" charset="0"/>
                <a:ea typeface="District Pro Thin" charset="0"/>
                <a:cs typeface="District Pro Thin" charset="0"/>
              </a:rPr>
            </a:br>
            <a:r>
              <a:rPr lang="en-GB" sz="2400" dirty="0">
                <a:latin typeface="Franklin Gothic Book" panose="020B0503020102020204" pitchFamily="34" charset="0"/>
                <a:ea typeface="District Pro Thin" charset="0"/>
                <a:cs typeface="District Pro Thin" charset="0"/>
              </a:rPr>
              <a:t>No interaction effect between the factors was observed either. ANOVA model-fit analysis suggested a four-way ANOVA adding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as additional independent variables over the described two-way ANOVA, showing sign. main effects in </a:t>
            </a:r>
            <a:r>
              <a:rPr lang="en-GB" sz="2400" dirty="0" err="1">
                <a:latin typeface="Franklin Gothic Book" panose="020B0503020102020204" pitchFamily="34" charset="0"/>
                <a:ea typeface="District Pro Thin" charset="0"/>
                <a:cs typeface="District Pro Thin" charset="0"/>
              </a:rPr>
              <a:t>gender_from</a:t>
            </a:r>
            <a:r>
              <a:rPr lang="en-GB" sz="2400" dirty="0">
                <a:latin typeface="Franklin Gothic Book" panose="020B0503020102020204" pitchFamily="34" charset="0"/>
                <a:ea typeface="District Pro Thin" charset="0"/>
                <a:cs typeface="District Pro Thin" charset="0"/>
              </a:rPr>
              <a:t>,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 and </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as well as 42 sig. interaction-effects (</a:t>
            </a:r>
            <a:r>
              <a:rPr lang="en-GB" sz="2400" dirty="0" err="1">
                <a:latin typeface="Franklin Gothic Book" panose="020B0503020102020204" pitchFamily="34" charset="0"/>
                <a:ea typeface="District Pro Thin" charset="0"/>
                <a:cs typeface="District Pro Thin" charset="0"/>
              </a:rPr>
              <a:t>gender_from</a:t>
            </a:r>
            <a:r>
              <a:rPr lang="en-GB" sz="2400" dirty="0">
                <a:latin typeface="Franklin Gothic Book" panose="020B0503020102020204" pitchFamily="34" charset="0"/>
                <a:ea typeface="District Pro Thin" charset="0"/>
                <a:cs typeface="District Pro Thin" charset="0"/>
              </a:rPr>
              <a:t> see above;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 F(3) = [16.589], p &lt; 0.001; </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F(3) = [9.541], p &lt; 0.001; Figures 3 and 4).</a:t>
            </a:r>
          </a:p>
          <a:p>
            <a:pPr algn="just">
              <a:spcAft>
                <a:spcPts val="3600"/>
              </a:spcAft>
            </a:pPr>
            <a:r>
              <a:rPr lang="en-GB" sz="2400" dirty="0">
                <a:latin typeface="Franklin Gothic Book" panose="020B0503020102020204" pitchFamily="34" charset="0"/>
                <a:ea typeface="District Pro Thin" charset="0"/>
                <a:cs typeface="District Pro Thin" charset="0"/>
              </a:rPr>
              <a:t>[H2] Expressions of (potential) role models, female characters and male characters differ in mean S-scores </a:t>
            </a:r>
            <a:br>
              <a:rPr lang="en-GB" sz="2400" dirty="0">
                <a:latin typeface="Franklin Gothic Book" panose="020B0503020102020204" pitchFamily="34" charset="0"/>
                <a:ea typeface="District Pro Thin" charset="0"/>
                <a:cs typeface="District Pro Thin" charset="0"/>
              </a:rPr>
            </a:br>
            <a:r>
              <a:rPr lang="en-GB" sz="2400" dirty="0">
                <a:latin typeface="Franklin Gothic Book" panose="020B0503020102020204" pitchFamily="34" charset="0"/>
                <a:ea typeface="District Pro Thin" charset="0"/>
                <a:cs typeface="District Pro Thin" charset="0"/>
              </a:rPr>
              <a:t>(F(2) = [29.674], p &lt; 0.001). Role models show the lowest S-scores, followed by females and males (Figure 5).</a:t>
            </a:r>
            <a:br>
              <a:rPr lang="en-GB" sz="2400" dirty="0">
                <a:latin typeface="Franklin Gothic Book" panose="020B0503020102020204" pitchFamily="34" charset="0"/>
                <a:ea typeface="District Pro Thin" charset="0"/>
                <a:cs typeface="District Pro Thin" charset="0"/>
              </a:rPr>
            </a:br>
            <a:r>
              <a:rPr lang="en-GB" sz="2400" dirty="0">
                <a:latin typeface="Franklin Gothic Book" panose="020B0503020102020204" pitchFamily="34" charset="0"/>
                <a:ea typeface="District Pro Thin" charset="0"/>
                <a:cs typeface="District Pro Thin" charset="0"/>
              </a:rPr>
              <a:t>No significant effects in S-scores in the addressees groups were observed, as well as no interaction-effect between the factors was observed either. </a:t>
            </a:r>
          </a:p>
          <a:p>
            <a:pPr algn="just">
              <a:spcAft>
                <a:spcPts val="3600"/>
              </a:spcAft>
            </a:pPr>
            <a:r>
              <a:rPr lang="en-GB" sz="2400" dirty="0">
                <a:latin typeface="Franklin Gothic Book" panose="020B0503020102020204" pitchFamily="34" charset="0"/>
                <a:ea typeface="District Pro Thin" charset="0"/>
                <a:cs typeface="District Pro Thin" charset="0"/>
              </a:rPr>
              <a:t>[H3] The number of characters by gender differ significantly overall as well as by season with the number of male characters being higher (</a:t>
            </a:r>
            <a:r>
              <a:rPr lang="en-GB" sz="2400" dirty="0">
                <a:latin typeface="Franklin Gothic Book" panose="020B0503020102020204" pitchFamily="34" charset="0"/>
              </a:rPr>
              <a:t>χ</a:t>
            </a:r>
            <a:r>
              <a:rPr lang="en-GB" sz="2400" baseline="30000" dirty="0">
                <a:latin typeface="Franklin Gothic Book" panose="020B0503020102020204" pitchFamily="34" charset="0"/>
              </a:rPr>
              <a:t>2</a:t>
            </a:r>
            <a:r>
              <a:rPr lang="en-GB" sz="2400" dirty="0">
                <a:latin typeface="Franklin Gothic Book" panose="020B0503020102020204" pitchFamily="34" charset="0"/>
              </a:rPr>
              <a:t> (NA, N = 371) = 4.6881, p &lt; 0.05, see also plot B in Figure 6). The differences in speech prompts (spoken lines) grouped by gender are sign. between groups (χ</a:t>
            </a:r>
            <a:r>
              <a:rPr lang="en-GB" sz="2400" baseline="30000" dirty="0">
                <a:latin typeface="Franklin Gothic Book" panose="020B0503020102020204" pitchFamily="34" charset="0"/>
              </a:rPr>
              <a:t>2</a:t>
            </a:r>
            <a:r>
              <a:rPr lang="en-GB" sz="2400" dirty="0">
                <a:latin typeface="Franklin Gothic Book" panose="020B0503020102020204" pitchFamily="34" charset="0"/>
              </a:rPr>
              <a:t> (NA, N = 19895) = 177.63, p &lt; 0.001). Female characters speak more lines than males. When adding character roles - again all groups differ significantly </a:t>
            </a:r>
            <a:br>
              <a:rPr lang="en-GB" sz="2400" dirty="0">
                <a:latin typeface="Franklin Gothic Book" panose="020B0503020102020204" pitchFamily="34" charset="0"/>
              </a:rPr>
            </a:br>
            <a:r>
              <a:rPr lang="en-GB" sz="2400" dirty="0">
                <a:latin typeface="Franklin Gothic Book" panose="020B0503020102020204" pitchFamily="34" charset="0"/>
              </a:rPr>
              <a:t>(χ</a:t>
            </a:r>
            <a:r>
              <a:rPr lang="en-GB" sz="2400" baseline="30000" dirty="0">
                <a:latin typeface="Franklin Gothic Book" panose="020B0503020102020204" pitchFamily="34" charset="0"/>
              </a:rPr>
              <a:t>2</a:t>
            </a:r>
            <a:r>
              <a:rPr lang="en-GB" sz="2400" dirty="0">
                <a:latin typeface="Franklin Gothic Book" panose="020B0503020102020204" pitchFamily="34" charset="0"/>
              </a:rPr>
              <a:t> (2, N = 19895) = 728.99, p &lt; 0.001; Table 3). The number of questions asked as well as received    per </a:t>
            </a:r>
            <a:br>
              <a:rPr lang="en-GB" sz="2400" dirty="0">
                <a:latin typeface="Franklin Gothic Book" panose="020B0503020102020204" pitchFamily="34" charset="0"/>
              </a:rPr>
            </a:br>
            <a:r>
              <a:rPr lang="en-GB" sz="2400" dirty="0">
                <a:latin typeface="Franklin Gothic Book" panose="020B0503020102020204" pitchFamily="34" charset="0"/>
              </a:rPr>
              <a:t>by gender differ in all groups. Female characters are asking more questions</a:t>
            </a:r>
            <a:r>
              <a:rPr lang="en-GB" sz="800" dirty="0">
                <a:latin typeface="Franklin Gothic Book" panose="020B0503020102020204" pitchFamily="34" charset="0"/>
              </a:rPr>
              <a:t> </a:t>
            </a:r>
            <a:r>
              <a:rPr lang="en-GB" sz="2400" dirty="0">
                <a:latin typeface="Franklin Gothic Book" panose="020B0503020102020204" pitchFamily="34" charset="0"/>
              </a:rPr>
              <a:t> and are getting asked  more </a:t>
            </a:r>
            <a:br>
              <a:rPr lang="en-GB" sz="2400" dirty="0">
                <a:latin typeface="Franklin Gothic Book" panose="020B0503020102020204" pitchFamily="34" charset="0"/>
              </a:rPr>
            </a:br>
            <a:r>
              <a:rPr lang="en-GB" sz="2400" dirty="0">
                <a:latin typeface="Franklin Gothic Book" panose="020B0503020102020204" pitchFamily="34" charset="0"/>
              </a:rPr>
              <a:t>more questions than males do (see Table 4). A three-way ANOVA adding the factor Question s an      </a:t>
            </a:r>
            <a:br>
              <a:rPr lang="en-GB" sz="2400" dirty="0">
                <a:latin typeface="Franklin Gothic Book" panose="020B0503020102020204" pitchFamily="34" charset="0"/>
              </a:rPr>
            </a:br>
            <a:r>
              <a:rPr lang="en-GB" sz="2400" dirty="0">
                <a:latin typeface="Franklin Gothic Book" panose="020B0503020102020204" pitchFamily="34" charset="0"/>
              </a:rPr>
              <a:t>an independent variable to </a:t>
            </a:r>
            <a:r>
              <a:rPr lang="en-GB" sz="2400" dirty="0" err="1">
                <a:latin typeface="Franklin Gothic Book" panose="020B0503020102020204" pitchFamily="34" charset="0"/>
              </a:rPr>
              <a:t>gender_from</a:t>
            </a:r>
            <a:r>
              <a:rPr lang="en-GB" sz="2400" dirty="0">
                <a:latin typeface="Franklin Gothic Book" panose="020B0503020102020204" pitchFamily="34" charset="0"/>
              </a:rPr>
              <a:t>, </a:t>
            </a:r>
            <a:r>
              <a:rPr lang="en-GB" sz="2400" dirty="0" err="1">
                <a:latin typeface="Franklin Gothic Book" panose="020B0503020102020204" pitchFamily="34" charset="0"/>
              </a:rPr>
              <a:t>gender_to</a:t>
            </a:r>
            <a:r>
              <a:rPr lang="en-GB" sz="2400" dirty="0">
                <a:latin typeface="Franklin Gothic Book" panose="020B0503020102020204" pitchFamily="34" charset="0"/>
              </a:rPr>
              <a:t> shows no sign. effects except those those already  </a:t>
            </a:r>
            <a:r>
              <a:rPr lang="en-GB" sz="2400" dirty="0" err="1">
                <a:latin typeface="Franklin Gothic Book" panose="020B0503020102020204" pitchFamily="34" charset="0"/>
              </a:rPr>
              <a:t>orted</a:t>
            </a:r>
            <a:r>
              <a:rPr lang="en-GB" sz="2400" dirty="0">
                <a:latin typeface="Franklin Gothic Book" panose="020B0503020102020204" pitchFamily="34" charset="0"/>
              </a:rPr>
              <a:t>.</a:t>
            </a:r>
            <a:br>
              <a:rPr lang="en-GB" sz="2400" dirty="0">
                <a:latin typeface="Franklin Gothic Book" panose="020B0503020102020204" pitchFamily="34" charset="0"/>
              </a:rPr>
            </a:br>
            <a:r>
              <a:rPr lang="en-GB" sz="2400" dirty="0">
                <a:latin typeface="Franklin Gothic Book" panose="020B0503020102020204" pitchFamily="34" charset="0"/>
              </a:rPr>
              <a:t>reported above (</a:t>
            </a:r>
            <a:r>
              <a:rPr lang="en-GB" sz="2400" dirty="0" err="1">
                <a:latin typeface="Franklin Gothic Book" panose="020B0503020102020204" pitchFamily="34" charset="0"/>
              </a:rPr>
              <a:t>gender_from</a:t>
            </a:r>
            <a:r>
              <a:rPr lang="en-GB" sz="2400" dirty="0">
                <a:latin typeface="Franklin Gothic Book" panose="020B0503020102020204" pitchFamily="34" charset="0"/>
              </a:rPr>
              <a:t>). No main- or interaction-effects (</a:t>
            </a:r>
            <a:r>
              <a:rPr lang="en-GB" sz="2400" dirty="0" err="1">
                <a:latin typeface="Franklin Gothic Book" panose="020B0503020102020204" pitchFamily="34" charset="0"/>
              </a:rPr>
              <a:t>gender_from</a:t>
            </a:r>
            <a:r>
              <a:rPr lang="en-GB" sz="2400" dirty="0">
                <a:latin typeface="Franklin Gothic Book" panose="020B0503020102020204" pitchFamily="34" charset="0"/>
              </a:rPr>
              <a:t>, </a:t>
            </a:r>
            <a:r>
              <a:rPr lang="en-GB" sz="2400" dirty="0" err="1">
                <a:latin typeface="Franklin Gothic Book" panose="020B0503020102020204" pitchFamily="34" charset="0"/>
              </a:rPr>
              <a:t>gender_to</a:t>
            </a:r>
            <a:r>
              <a:rPr lang="en-GB" sz="2400" dirty="0">
                <a:latin typeface="Franklin Gothic Book" panose="020B0503020102020204" pitchFamily="34" charset="0"/>
              </a:rPr>
              <a:t>) in number of words      per   </a:t>
            </a:r>
            <a:br>
              <a:rPr lang="en-GB" sz="2400" dirty="0">
                <a:latin typeface="Franklin Gothic Book" panose="020B0503020102020204" pitchFamily="34" charset="0"/>
              </a:rPr>
            </a:br>
            <a:r>
              <a:rPr lang="en-GB" sz="2400" dirty="0">
                <a:latin typeface="Franklin Gothic Book" panose="020B0503020102020204" pitchFamily="34" charset="0"/>
              </a:rPr>
              <a:t>per line were observed in S-scores, Frequency are shown in Table 2 for reasons of completeness.</a:t>
            </a:r>
          </a:p>
          <a:p>
            <a:pPr algn="just">
              <a:spcAft>
                <a:spcPts val="3600"/>
              </a:spcAft>
            </a:pPr>
            <a:r>
              <a:rPr lang="en-GB" sz="2400" dirty="0">
                <a:latin typeface="Franklin Gothic Book" panose="020B0503020102020204" pitchFamily="34" charset="0"/>
                <a:ea typeface="District Pro Thin" charset="0"/>
                <a:cs typeface="District Pro Thin" charset="0"/>
              </a:rPr>
              <a:t>[Overall] Mean group S-scores are negative in all generated subgroups (gender, role, role category).</a:t>
            </a:r>
            <a:endParaRPr lang="en-GB" sz="2400" dirty="0">
              <a:solidFill>
                <a:srgbClr val="C00000"/>
              </a:solidFill>
              <a:latin typeface="Franklin Gothic Book" panose="020B0503020102020204" pitchFamily="34" charset="0"/>
            </a:endParaRPr>
          </a:p>
        </p:txBody>
      </p:sp>
      <p:sp>
        <p:nvSpPr>
          <p:cNvPr id="50" name="Rechteck 49">
            <a:extLst>
              <a:ext uri="{FF2B5EF4-FFF2-40B4-BE49-F238E27FC236}">
                <a16:creationId xmlns:a16="http://schemas.microsoft.com/office/drawing/2014/main" id="{F4306473-F880-4DCE-55D1-0DBD0471443B}"/>
              </a:ext>
            </a:extLst>
          </p:cNvPr>
          <p:cNvSpPr/>
          <p:nvPr/>
        </p:nvSpPr>
        <p:spPr>
          <a:xfrm>
            <a:off x="15389472" y="29818417"/>
            <a:ext cx="1081561" cy="295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9" name="Textfeld 148">
            <a:extLst>
              <a:ext uri="{FF2B5EF4-FFF2-40B4-BE49-F238E27FC236}">
                <a16:creationId xmlns:a16="http://schemas.microsoft.com/office/drawing/2014/main" id="{D37D7642-05CA-5E53-636E-2524848FD80C}"/>
              </a:ext>
            </a:extLst>
          </p:cNvPr>
          <p:cNvSpPr txBox="1"/>
          <p:nvPr/>
        </p:nvSpPr>
        <p:spPr>
          <a:xfrm>
            <a:off x="15425629" y="30095700"/>
            <a:ext cx="2523302" cy="3950988"/>
          </a:xfrm>
          <a:prstGeom prst="rect">
            <a:avLst/>
          </a:prstGeom>
          <a:solidFill>
            <a:schemeClr val="bg1"/>
          </a:solidFill>
          <a:ln w="12700">
            <a:solidFill>
              <a:srgbClr val="004481"/>
            </a:solidFill>
          </a:ln>
        </p:spPr>
        <p:txBody>
          <a:bodyPr wrap="square" lIns="360000" tIns="180000" rIns="360000" bIns="180000" rtlCol="0">
            <a:noAutofit/>
          </a:bodyPr>
          <a:lstStyle/>
          <a:p>
            <a:pPr>
              <a:spcAft>
                <a:spcPts val="3600"/>
              </a:spcAft>
            </a:pPr>
            <a:endParaRPr lang="en-GB" sz="2400" dirty="0">
              <a:solidFill>
                <a:srgbClr val="FF0000"/>
              </a:solidFill>
              <a:latin typeface="Franklin Gothic Book" panose="020B0503020102020204" pitchFamily="34" charset="0"/>
            </a:endParaRPr>
          </a:p>
        </p:txBody>
      </p:sp>
      <p:sp>
        <p:nvSpPr>
          <p:cNvPr id="148" name="Textfeld 147">
            <a:extLst>
              <a:ext uri="{FF2B5EF4-FFF2-40B4-BE49-F238E27FC236}">
                <a16:creationId xmlns:a16="http://schemas.microsoft.com/office/drawing/2014/main" id="{2E1F8F24-E2B7-0B20-2006-392E29299C10}"/>
              </a:ext>
            </a:extLst>
          </p:cNvPr>
          <p:cNvSpPr txBox="1"/>
          <p:nvPr/>
        </p:nvSpPr>
        <p:spPr>
          <a:xfrm>
            <a:off x="15768963" y="30416353"/>
            <a:ext cx="13750785" cy="3795146"/>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54" name="Textfeld 53">
            <a:extLst>
              <a:ext uri="{FF2B5EF4-FFF2-40B4-BE49-F238E27FC236}">
                <a16:creationId xmlns:a16="http://schemas.microsoft.com/office/drawing/2014/main" id="{F0097711-2CF9-8166-16AA-30E95CDB179B}"/>
              </a:ext>
            </a:extLst>
          </p:cNvPr>
          <p:cNvSpPr txBox="1"/>
          <p:nvPr/>
        </p:nvSpPr>
        <p:spPr>
          <a:xfrm>
            <a:off x="7086600" y="33831264"/>
            <a:ext cx="22433148" cy="4704553"/>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2" name="Titel 1"/>
          <p:cNvSpPr>
            <a:spLocks noGrp="1"/>
          </p:cNvSpPr>
          <p:nvPr>
            <p:ph type="ctrTitle"/>
          </p:nvPr>
        </p:nvSpPr>
        <p:spPr>
          <a:xfrm>
            <a:off x="0" y="720000"/>
            <a:ext cx="22350330" cy="3559901"/>
          </a:xfrm>
        </p:spPr>
        <p:txBody>
          <a:bodyPr/>
          <a:lstStyle/>
          <a:p>
            <a:r>
              <a:rPr lang="en-GB" dirty="0"/>
              <a:t>Gender biases in animated series for children – a network analysis</a:t>
            </a:r>
            <a:br>
              <a:rPr lang="de-DE" dirty="0"/>
            </a:br>
            <a:endParaRPr lang="de-AT" dirty="0"/>
          </a:p>
        </p:txBody>
      </p:sp>
      <p:sp>
        <p:nvSpPr>
          <p:cNvPr id="4" name="Textplatzhalter 3"/>
          <p:cNvSpPr>
            <a:spLocks noGrp="1"/>
          </p:cNvSpPr>
          <p:nvPr>
            <p:ph type="body" sz="quarter" idx="12"/>
          </p:nvPr>
        </p:nvSpPr>
        <p:spPr>
          <a:xfrm>
            <a:off x="0" y="40342845"/>
            <a:ext cx="25171400" cy="1800000"/>
          </a:xfrm>
        </p:spPr>
        <p:txBody>
          <a:bodyPr rIns="360000"/>
          <a:lstStyle/>
          <a:p>
            <a:pPr algn="r"/>
            <a:r>
              <a:rPr lang="en-US" baseline="30000" dirty="0">
                <a:latin typeface="Franklin Gothic Book" panose="020B0503020102020204" pitchFamily="34" charset="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Corresponding author: </a:t>
            </a:r>
            <a:r>
              <a:rPr lang="en-US" dirty="0" err="1"/>
              <a:t>martin.faschingbauer@edu.uni-graz.at</a:t>
            </a:r>
            <a:r>
              <a:rPr lang="en-US" dirty="0"/>
              <a:t>, </a:t>
            </a:r>
            <a:r>
              <a:rPr lang="en-US" dirty="0" err="1">
                <a:latin typeface="Franklin Gothic Book" panose="020B0503020102020204" pitchFamily="34" charset="0"/>
                <a:ea typeface="Franklin Gothic Book" charset="0"/>
                <a:cs typeface="Franklin Gothic Book" charset="0"/>
              </a:rPr>
              <a:t>psychology.uni-graz.at</a:t>
            </a:r>
            <a:endParaRPr lang="en-US" dirty="0">
              <a:latin typeface="Franklin Gothic Book" panose="020B0503020102020204" pitchFamily="34" charset="0"/>
              <a:ea typeface="Franklin Gothic Book" charset="0"/>
              <a:cs typeface="Franklin Gothic Book" charset="0"/>
            </a:endParaRPr>
          </a:p>
        </p:txBody>
      </p:sp>
      <p:sp>
        <p:nvSpPr>
          <p:cNvPr id="6" name="Textplatzhalter 5"/>
          <p:cNvSpPr>
            <a:spLocks noGrp="1"/>
          </p:cNvSpPr>
          <p:nvPr>
            <p:ph type="body" sz="quarter" idx="16"/>
          </p:nvPr>
        </p:nvSpPr>
        <p:spPr/>
        <p:txBody>
          <a:bodyPr/>
          <a:lstStyle/>
          <a:p>
            <a:r>
              <a:rPr lang="en-US" dirty="0">
                <a:latin typeface="Franklin Gothic Book" panose="020B0503020102020204" pitchFamily="34" charset="0"/>
                <a:ea typeface="Franklin Gothic Book" charset="0"/>
                <a:cs typeface="Franklin Gothic Book" charset="0"/>
              </a:rPr>
              <a:t>Martin Faschingbauer</a:t>
            </a:r>
            <a:r>
              <a:rPr lang="en-US" baseline="30000" dirty="0">
                <a:latin typeface="Franklin Gothic Book" panose="020B0503020102020204" pitchFamily="34" charset="0"/>
                <a:ea typeface="Franklin Gothic Book" charset="0"/>
                <a:cs typeface="Franklin Gothic Book" charset="0"/>
              </a:rPr>
              <a:t>1</a:t>
            </a:r>
            <a:r>
              <a:rPr lang="en-US" baseline="30000" dirty="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 Supervisor: </a:t>
            </a:r>
            <a:r>
              <a:rPr lang="de-AT" dirty="0"/>
              <a:t>Guilherme Wood</a:t>
            </a:r>
            <a:r>
              <a:rPr lang="en-US" baseline="30000" dirty="0"/>
              <a:t>1</a:t>
            </a:r>
            <a:endParaRPr lang="en-US" baseline="30000" dirty="0">
              <a:latin typeface="Franklin Gothic Book" panose="020B0503020102020204" pitchFamily="34" charset="0"/>
              <a:ea typeface="Franklin Gothic Book" charset="0"/>
              <a:cs typeface="Franklin Gothic Book" charset="0"/>
            </a:endParaRPr>
          </a:p>
        </p:txBody>
      </p:sp>
      <p:sp>
        <p:nvSpPr>
          <p:cNvPr id="7" name="Textplatzhalter 6"/>
          <p:cNvSpPr>
            <a:spLocks noGrp="1"/>
          </p:cNvSpPr>
          <p:nvPr>
            <p:ph type="body" sz="quarter" idx="17"/>
          </p:nvPr>
        </p:nvSpPr>
        <p:spPr/>
        <p:txBody>
          <a:bodyPr/>
          <a:lstStyle/>
          <a:p>
            <a:r>
              <a:rPr lang="en-US" i="1" baseline="30000" dirty="0">
                <a:ea typeface="Franklin Gothic Book" charset="0"/>
                <a:cs typeface="Franklin Gothic Book" charset="0"/>
              </a:rPr>
              <a:t>1</a:t>
            </a:r>
            <a:r>
              <a:rPr lang="en-US" i="1" dirty="0">
                <a:latin typeface="Franklin Gothic Book" panose="020B0503020102020204" pitchFamily="34" charset="0"/>
                <a:ea typeface="Franklin Gothic Book" charset="0"/>
                <a:cs typeface="Franklin Gothic Book" charset="0"/>
              </a:rPr>
              <a:t>University of Graz</a:t>
            </a:r>
          </a:p>
        </p:txBody>
      </p:sp>
      <p:sp>
        <p:nvSpPr>
          <p:cNvPr id="9" name="Textfeld 8"/>
          <p:cNvSpPr txBox="1"/>
          <p:nvPr/>
        </p:nvSpPr>
        <p:spPr>
          <a:xfrm>
            <a:off x="719999" y="7920000"/>
            <a:ext cx="15865290" cy="5458716"/>
          </a:xfrm>
          <a:prstGeom prst="rect">
            <a:avLst/>
          </a:prstGeom>
          <a:noFill/>
          <a:ln w="12700">
            <a:solidFill>
              <a:srgbClr val="004481"/>
            </a:solidFill>
          </a:ln>
        </p:spPr>
        <p:txBody>
          <a:bodyPr wrap="square" lIns="360000" tIns="180000" rIns="360000" bIns="180000" numCol="1" spcCol="720000" rtlCol="0">
            <a:normAutofit/>
          </a:bodyPr>
          <a:lstStyle/>
          <a:p>
            <a:pPr algn="just">
              <a:spcAft>
                <a:spcPts val="3600"/>
              </a:spcAft>
            </a:pPr>
            <a:r>
              <a:rPr lang="de-AT" sz="5000" dirty="0" err="1">
                <a:solidFill>
                  <a:srgbClr val="004481"/>
                </a:solidFill>
                <a:latin typeface="Segoe UI Light" panose="020B0502040204020203" pitchFamily="34" charset="0"/>
                <a:ea typeface="District Pro Thin" charset="0"/>
                <a:cs typeface="District Pro Thin" charset="0"/>
              </a:rPr>
              <a:t>Introduction</a:t>
            </a:r>
            <a:endParaRPr lang="de-AT" sz="5000" dirty="0">
              <a:solidFill>
                <a:srgbClr val="004481"/>
              </a:solidFill>
              <a:latin typeface="Segoe UI Light" panose="020B0502040204020203" pitchFamily="34" charset="0"/>
              <a:ea typeface="District Pro Thin" charset="0"/>
              <a:cs typeface="District Pro Thin" charset="0"/>
            </a:endParaRPr>
          </a:p>
          <a:p>
            <a:pPr algn="just"/>
            <a:r>
              <a:rPr lang="en-GB" sz="2400" dirty="0">
                <a:latin typeface="Franklin Gothic Book" panose="020B0503020102020204" pitchFamily="34" charset="0"/>
              </a:rPr>
              <a:t>In Albert Banduras Social-Cognitive-Theory children are learning social behaviour mostly through observation of others and the social consequences associated with it. These implications are also true when children are observing behaviour through a television program</a:t>
            </a:r>
            <a:r>
              <a:rPr lang="en-GB" sz="2400" baseline="30000" dirty="0">
                <a:latin typeface="Franklin Gothic Book" panose="020B0503020102020204" pitchFamily="34" charset="0"/>
              </a:rPr>
              <a:t>[4,6]</a:t>
            </a:r>
            <a:r>
              <a:rPr lang="en-GB" sz="2400" dirty="0">
                <a:latin typeface="Franklin Gothic Book" panose="020B0503020102020204" pitchFamily="34" charset="0"/>
              </a:rPr>
              <a:t>.</a:t>
            </a:r>
            <a:r>
              <a:rPr lang="de-AT" sz="2400" dirty="0">
                <a:latin typeface="Franklin Gothic Book" panose="020B0503020102020204" pitchFamily="34" charset="0"/>
              </a:rPr>
              <a:t>  </a:t>
            </a:r>
            <a:r>
              <a:rPr lang="en-GB" sz="2400" dirty="0">
                <a:latin typeface="Franklin Gothic Book" panose="020B0503020102020204" pitchFamily="34" charset="0"/>
              </a:rPr>
              <a:t>The occurrence of gender biases in mass media, especially in television has been well documented throughout different fields of research.</a:t>
            </a:r>
            <a:r>
              <a:rPr lang="de-AT" sz="2400" dirty="0">
                <a:latin typeface="Franklin Gothic Book" panose="020B0503020102020204" pitchFamily="34" charset="0"/>
              </a:rPr>
              <a:t> </a:t>
            </a:r>
            <a:r>
              <a:rPr lang="en-GB" sz="2400" dirty="0">
                <a:latin typeface="Franklin Gothic Book" panose="020B0503020102020204" pitchFamily="34" charset="0"/>
              </a:rPr>
              <a:t>Gender stereotypes are widely spread in media in general, and in TV shows for children in particular.</a:t>
            </a:r>
          </a:p>
          <a:p>
            <a:pPr algn="just"/>
            <a:r>
              <a:rPr lang="en-GB" sz="2400" dirty="0">
                <a:latin typeface="Franklin Gothic Book" panose="020B0503020102020204" pitchFamily="34" charset="0"/>
              </a:rPr>
              <a:t>Often male characters outnumber female characters by 2:1</a:t>
            </a:r>
            <a:r>
              <a:rPr lang="en-GB" sz="2400" baseline="30000" dirty="0">
                <a:latin typeface="Franklin Gothic Book" panose="020B0503020102020204" pitchFamily="34" charset="0"/>
              </a:rPr>
              <a:t>[2,3]</a:t>
            </a:r>
            <a:r>
              <a:rPr lang="en-GB" sz="2400" dirty="0">
                <a:latin typeface="Franklin Gothic Book" panose="020B0503020102020204" pitchFamily="34" charset="0"/>
              </a:rPr>
              <a:t>. They appear on screen more often, speak more words, ask more questions and have more questions directed towards them compared to female character</a:t>
            </a:r>
            <a:r>
              <a:rPr lang="en-GB" sz="2400" baseline="30000" dirty="0">
                <a:latin typeface="Franklin Gothic Book" panose="020B0503020102020204" pitchFamily="34" charset="0"/>
              </a:rPr>
              <a:t> [5]</a:t>
            </a:r>
            <a:r>
              <a:rPr lang="en-GB" sz="2400" dirty="0">
                <a:latin typeface="Franklin Gothic Book" panose="020B0503020102020204" pitchFamily="34" charset="0"/>
              </a:rPr>
              <a:t>. </a:t>
            </a:r>
          </a:p>
          <a:p>
            <a:pPr algn="just"/>
            <a:endParaRPr lang="en-GB" sz="2400" dirty="0">
              <a:latin typeface="Franklin Gothic Book" panose="020B0503020102020204" pitchFamily="34" charset="0"/>
            </a:endParaRPr>
          </a:p>
          <a:p>
            <a:pPr algn="just"/>
            <a:r>
              <a:rPr lang="en-GB" sz="2400" dirty="0">
                <a:solidFill>
                  <a:srgbClr val="004481"/>
                </a:solidFill>
                <a:latin typeface="Franklin Gothic Book" panose="020B0503020102020204" pitchFamily="34" charset="0"/>
              </a:rPr>
              <a:t>Study Aim:</a:t>
            </a:r>
            <a:r>
              <a:rPr lang="de-AT" sz="2400" dirty="0">
                <a:solidFill>
                  <a:srgbClr val="004481"/>
                </a:solidFill>
                <a:latin typeface="Franklin Gothic Book" panose="020B0503020102020204" pitchFamily="34" charset="0"/>
              </a:rPr>
              <a:t> </a:t>
            </a:r>
            <a:r>
              <a:rPr lang="en-GB" sz="2400" dirty="0">
                <a:latin typeface="Franklin Gothic Book" panose="020B0503020102020204" pitchFamily="34" charset="0"/>
              </a:rPr>
              <a:t>The aim of this explorative research study was to investigate the occurrence of gender specific properties in popular animated series by analysing the corresponding transcripts using computational techniques.</a:t>
            </a:r>
            <a:endParaRPr lang="de-DE" sz="2400" dirty="0">
              <a:solidFill>
                <a:srgbClr val="FF0000"/>
              </a:solidFill>
              <a:latin typeface="Franklin Gothic Book" panose="020B0503020102020204" pitchFamily="34" charset="0"/>
              <a:ea typeface="Franklin Gothic Book" charset="0"/>
              <a:cs typeface="Franklin Gothic Book" charset="0"/>
            </a:endParaRPr>
          </a:p>
          <a:p>
            <a:pPr algn="just"/>
            <a:endParaRPr lang="de-DE" sz="6000" dirty="0">
              <a:solidFill>
                <a:schemeClr val="bg1"/>
              </a:solidFill>
              <a:latin typeface="District Pro Thin" panose="02000506040000020004" pitchFamily="50" charset="0"/>
              <a:ea typeface="Franklin Gothic Book" charset="0"/>
              <a:cs typeface="Franklin Gothic Book" charset="0"/>
            </a:endParaRPr>
          </a:p>
          <a:p>
            <a:endParaRPr lang="de-DE" sz="6000" dirty="0">
              <a:solidFill>
                <a:schemeClr val="bg1"/>
              </a:solidFill>
              <a:latin typeface="District Pro Thin" panose="02000506040000020004" pitchFamily="50" charset="0"/>
              <a:ea typeface="Franklin Gothic Book" charset="0"/>
              <a:cs typeface="Franklin Gothic Book" charset="0"/>
            </a:endParaRPr>
          </a:p>
          <a:p>
            <a:pPr algn="just">
              <a:spcAft>
                <a:spcPts val="3600"/>
              </a:spcAft>
            </a:pPr>
            <a:endParaRPr lang="de-AT" sz="5700" dirty="0">
              <a:solidFill>
                <a:srgbClr val="004481"/>
              </a:solidFill>
              <a:latin typeface="Segoe UI Light" panose="020B0502040204020203" pitchFamily="34" charset="0"/>
              <a:ea typeface="District Pro Thin" charset="0"/>
              <a:cs typeface="District Pro Thin" charset="0"/>
            </a:endParaRPr>
          </a:p>
        </p:txBody>
      </p:sp>
      <p:sp>
        <p:nvSpPr>
          <p:cNvPr id="11" name="Textfeld 10"/>
          <p:cNvSpPr txBox="1"/>
          <p:nvPr/>
        </p:nvSpPr>
        <p:spPr>
          <a:xfrm>
            <a:off x="16993870" y="15957062"/>
            <a:ext cx="12558038" cy="5444820"/>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000" dirty="0">
                <a:solidFill>
                  <a:srgbClr val="004481"/>
                </a:solidFill>
                <a:latin typeface="Segoe UI Light" panose="020B0502040204020203" pitchFamily="34" charset="0"/>
                <a:ea typeface="District Pro Thin" charset="0"/>
                <a:cs typeface="District Pro Thin" charset="0"/>
              </a:rPr>
              <a:t>Methods</a:t>
            </a:r>
          </a:p>
          <a:p>
            <a:pPr algn="just"/>
            <a:r>
              <a:rPr lang="en-GB" sz="2400" u="sng" dirty="0">
                <a:latin typeface="Franklin Gothic Book" panose="020B0503020102020204" pitchFamily="34" charset="0"/>
              </a:rPr>
              <a:t>Sample:</a:t>
            </a:r>
            <a:r>
              <a:rPr lang="en-GB" sz="2400" dirty="0">
                <a:latin typeface="Franklin Gothic Book" panose="020B0503020102020204" pitchFamily="34" charset="0"/>
              </a:rPr>
              <a:t> 131 open-source transcripts of the animated series ”Miraculous: Tales of Ladybug &amp; Cat Noir“ by </a:t>
            </a:r>
            <a:r>
              <a:rPr lang="en-GB" sz="2400" dirty="0" err="1">
                <a:latin typeface="Franklin Gothic Book" panose="020B0503020102020204" pitchFamily="34" charset="0"/>
              </a:rPr>
              <a:t>Zagtoon</a:t>
            </a:r>
            <a:r>
              <a:rPr lang="en-GB" sz="2400" dirty="0">
                <a:latin typeface="Franklin Gothic Book" panose="020B0503020102020204" pitchFamily="34" charset="0"/>
              </a:rPr>
              <a:t>, 27 transcripts had to be excluded, so 104 were analysed. </a:t>
            </a:r>
            <a:br>
              <a:rPr lang="en-GB" sz="2400" dirty="0">
                <a:latin typeface="Franklin Gothic Book" panose="020B0503020102020204" pitchFamily="34" charset="0"/>
              </a:rPr>
            </a:br>
            <a:br>
              <a:rPr lang="en-GB" sz="2400" dirty="0">
                <a:latin typeface="Franklin Gothic Book" panose="020B0503020102020204" pitchFamily="34" charset="0"/>
              </a:rPr>
            </a:br>
            <a:r>
              <a:rPr lang="en-GB" sz="2400" u="sng" dirty="0">
                <a:latin typeface="Franklin Gothic Book" panose="020B0503020102020204" pitchFamily="34" charset="0"/>
              </a:rPr>
              <a:t>Processing and calculation:</a:t>
            </a:r>
            <a:r>
              <a:rPr lang="en-GB" sz="2400" dirty="0">
                <a:latin typeface="Franklin Gothic Book" panose="020B0503020102020204" pitchFamily="34" charset="0"/>
              </a:rPr>
              <a:t> After web-scrapping the data and a complex cleaning process, sentiment analysis was performed per paragraph using </a:t>
            </a:r>
            <a:r>
              <a:rPr lang="en-GB" sz="2400" dirty="0" err="1">
                <a:latin typeface="Franklin Gothic Book" panose="020B0503020102020204" pitchFamily="34" charset="0"/>
              </a:rPr>
              <a:t>sentiment.ai</a:t>
            </a:r>
            <a:r>
              <a:rPr lang="en-GB" sz="2400" baseline="30000" dirty="0">
                <a:latin typeface="Franklin Gothic Book" panose="020B0503020102020204" pitchFamily="34" charset="0"/>
              </a:rPr>
              <a:t>[9]</a:t>
            </a:r>
            <a:r>
              <a:rPr lang="en-GB" sz="2400" dirty="0">
                <a:latin typeface="Franklin Gothic Book" panose="020B0503020102020204" pitchFamily="34" charset="0"/>
              </a:rPr>
              <a:t>. </a:t>
            </a:r>
            <a:r>
              <a:rPr lang="en-GB" sz="2400" dirty="0">
                <a:latin typeface="Franklin Gothic Book" panose="020B0503020102020204" pitchFamily="34" charset="0"/>
                <a:ea typeface="District Pro Thin" charset="0"/>
                <a:cs typeface="District Pro Thin" charset="0"/>
              </a:rPr>
              <a:t>The steps of transcript processing are shown in detail in Figure 1. </a:t>
            </a:r>
            <a:r>
              <a:rPr lang="en-GB" sz="2400" dirty="0">
                <a:latin typeface="Franklin Gothic Book" panose="020B0503020102020204" pitchFamily="34" charset="0"/>
              </a:rPr>
              <a:t>Since the sentiment data was not normally distributed, it was z-transformed before further analyses. Graph-characteristics were used to examine social properties within the series</a:t>
            </a:r>
            <a:r>
              <a:rPr lang="en-GB" sz="2400" baseline="30000" dirty="0">
                <a:latin typeface="Franklin Gothic Book" panose="020B0503020102020204" pitchFamily="34" charset="0"/>
              </a:rPr>
              <a:t>[1]</a:t>
            </a:r>
            <a:r>
              <a:rPr lang="en-GB" sz="2400" dirty="0">
                <a:latin typeface="Franklin Gothic Book" panose="020B0503020102020204" pitchFamily="34" charset="0"/>
              </a:rPr>
              <a:t>. Table 1 lists the study hypotheses and the calculation methods used</a:t>
            </a:r>
            <a:r>
              <a:rPr lang="en-GB" sz="2400" dirty="0">
                <a:latin typeface="Franklin Gothic Book" panose="020B0503020102020204" pitchFamily="34" charset="0"/>
                <a:ea typeface="District Pro Thin" charset="0"/>
                <a:cs typeface="District Pro Thin" charset="0"/>
              </a:rPr>
              <a:t>. All computations were conduced exclusively using R Studio (</a:t>
            </a:r>
            <a:r>
              <a:rPr lang="en-GB" sz="2400" dirty="0">
                <a:latin typeface="Franklin Gothic Book" panose="020B0503020102020204" pitchFamily="34" charset="0"/>
              </a:rPr>
              <a:t>2022.02.1 Build 46) and selected packages</a:t>
            </a:r>
            <a:r>
              <a:rPr lang="en-GB" sz="2400" baseline="30000" dirty="0">
                <a:latin typeface="Franklin Gothic Book" panose="020B0503020102020204" pitchFamily="34" charset="0"/>
              </a:rPr>
              <a:t>[7,8,9]</a:t>
            </a:r>
            <a:r>
              <a:rPr lang="en-GB" sz="2400" dirty="0">
                <a:latin typeface="Franklin Gothic Book" panose="020B0503020102020204" pitchFamily="34" charset="0"/>
              </a:rPr>
              <a:t>.</a:t>
            </a:r>
          </a:p>
        </p:txBody>
      </p:sp>
      <p:pic>
        <p:nvPicPr>
          <p:cNvPr id="10" name="Grafik 9">
            <a:extLst>
              <a:ext uri="{FF2B5EF4-FFF2-40B4-BE49-F238E27FC236}">
                <a16:creationId xmlns:a16="http://schemas.microsoft.com/office/drawing/2014/main" id="{43A13B4C-F5F7-5C18-E479-B9C48FDB9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6" y="40243562"/>
            <a:ext cx="2574630" cy="1936792"/>
          </a:xfrm>
          <a:prstGeom prst="rect">
            <a:avLst/>
          </a:prstGeom>
        </p:spPr>
      </p:pic>
      <p:sp>
        <p:nvSpPr>
          <p:cNvPr id="24" name="Textfeld 23">
            <a:extLst>
              <a:ext uri="{FF2B5EF4-FFF2-40B4-BE49-F238E27FC236}">
                <a16:creationId xmlns:a16="http://schemas.microsoft.com/office/drawing/2014/main" id="{ADE96297-33B0-D140-B89A-291ADCDDCD9C}"/>
              </a:ext>
            </a:extLst>
          </p:cNvPr>
          <p:cNvSpPr txBox="1"/>
          <p:nvPr/>
        </p:nvSpPr>
        <p:spPr>
          <a:xfrm>
            <a:off x="7032598" y="38739588"/>
            <a:ext cx="22433148" cy="1155624"/>
          </a:xfrm>
          <a:prstGeom prst="rect">
            <a:avLst/>
          </a:prstGeom>
          <a:noFill/>
          <a:ln w="12700">
            <a:solidFill>
              <a:srgbClr val="004481"/>
            </a:solidFill>
          </a:ln>
        </p:spPr>
        <p:txBody>
          <a:bodyPr wrap="square" lIns="360000" tIns="180000" rIns="360000" bIns="180000" numCol="1" spcCol="1080000" rtlCol="0">
            <a:noAutofit/>
          </a:bodyPr>
          <a:lstStyle/>
          <a:p>
            <a:pPr>
              <a:spcAft>
                <a:spcPts val="3600"/>
              </a:spcAft>
            </a:pPr>
            <a:r>
              <a:rPr lang="de-AT" sz="2400" dirty="0">
                <a:solidFill>
                  <a:srgbClr val="004481"/>
                </a:solidFill>
                <a:latin typeface="Segoe UI Light" panose="020B0502040204020203" pitchFamily="34" charset="0"/>
                <a:ea typeface="District Pro Thin" charset="0"/>
                <a:cs typeface="District Pro Thin" charset="0"/>
              </a:rPr>
              <a:t>References</a:t>
            </a:r>
            <a:br>
              <a:rPr lang="de-AT" sz="1400" dirty="0">
                <a:solidFill>
                  <a:srgbClr val="004481"/>
                </a:solidFill>
                <a:latin typeface="Segoe UI Light" panose="020B0502040204020203" pitchFamily="34" charset="0"/>
                <a:ea typeface="District Pro Thin" charset="0"/>
                <a:cs typeface="District Pro Thin" charset="0"/>
              </a:rPr>
            </a:br>
            <a:endParaRPr lang="de-AT" sz="1400" dirty="0"/>
          </a:p>
        </p:txBody>
      </p:sp>
      <p:grpSp>
        <p:nvGrpSpPr>
          <p:cNvPr id="5" name="Gruppieren 4">
            <a:extLst>
              <a:ext uri="{FF2B5EF4-FFF2-40B4-BE49-F238E27FC236}">
                <a16:creationId xmlns:a16="http://schemas.microsoft.com/office/drawing/2014/main" id="{A14E1545-EC6A-24FF-B248-A5EA8617BD03}"/>
              </a:ext>
            </a:extLst>
          </p:cNvPr>
          <p:cNvGrpSpPr/>
          <p:nvPr/>
        </p:nvGrpSpPr>
        <p:grpSpPr>
          <a:xfrm>
            <a:off x="22872108" y="4136029"/>
            <a:ext cx="6329029" cy="2699706"/>
            <a:chOff x="19539284" y="1079708"/>
            <a:chExt cx="6329029" cy="2699706"/>
          </a:xfrm>
        </p:grpSpPr>
        <p:sp>
          <p:nvSpPr>
            <p:cNvPr id="3" name="Rechteck 2">
              <a:extLst>
                <a:ext uri="{FF2B5EF4-FFF2-40B4-BE49-F238E27FC236}">
                  <a16:creationId xmlns:a16="http://schemas.microsoft.com/office/drawing/2014/main" id="{C303ADB3-BCC8-39DB-1111-38AF709A3DB2}"/>
                </a:ext>
              </a:extLst>
            </p:cNvPr>
            <p:cNvSpPr/>
            <p:nvPr/>
          </p:nvSpPr>
          <p:spPr>
            <a:xfrm>
              <a:off x="19539284" y="1079708"/>
              <a:ext cx="6329029" cy="26997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8" name="Picture 4" descr="Measuring large-scale emotion aggregates through social media text">
              <a:extLst>
                <a:ext uri="{FF2B5EF4-FFF2-40B4-BE49-F238E27FC236}">
                  <a16:creationId xmlns:a16="http://schemas.microsoft.com/office/drawing/2014/main" id="{E6C75C2F-54DE-4603-4854-E8291DB810B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667621" y="1199772"/>
              <a:ext cx="6056314" cy="24404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1" name="Gruppieren 1030">
            <a:extLst>
              <a:ext uri="{FF2B5EF4-FFF2-40B4-BE49-F238E27FC236}">
                <a16:creationId xmlns:a16="http://schemas.microsoft.com/office/drawing/2014/main" id="{030AD203-2FAF-65C1-E17C-CAB297E96FB5}"/>
              </a:ext>
            </a:extLst>
          </p:cNvPr>
          <p:cNvGrpSpPr/>
          <p:nvPr/>
        </p:nvGrpSpPr>
        <p:grpSpPr>
          <a:xfrm>
            <a:off x="25617489" y="40503277"/>
            <a:ext cx="1789255" cy="1437954"/>
            <a:chOff x="25720040" y="40503277"/>
            <a:chExt cx="1789255" cy="1437954"/>
          </a:xfrm>
        </p:grpSpPr>
        <p:sp>
          <p:nvSpPr>
            <p:cNvPr id="18" name="Rechteck 17">
              <a:extLst>
                <a:ext uri="{FF2B5EF4-FFF2-40B4-BE49-F238E27FC236}">
                  <a16:creationId xmlns:a16="http://schemas.microsoft.com/office/drawing/2014/main" id="{59733EF2-159D-0320-E47E-4D8F0A2B8998}"/>
                </a:ext>
              </a:extLst>
            </p:cNvPr>
            <p:cNvSpPr/>
            <p:nvPr/>
          </p:nvSpPr>
          <p:spPr>
            <a:xfrm>
              <a:off x="25720040" y="40503277"/>
              <a:ext cx="560869" cy="1437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8" name="Grafik 27">
              <a:extLst>
                <a:ext uri="{FF2B5EF4-FFF2-40B4-BE49-F238E27FC236}">
                  <a16:creationId xmlns:a16="http://schemas.microsoft.com/office/drawing/2014/main" id="{1AB4865F-01C5-F148-E8C7-60A94407D8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71341" y="40503277"/>
              <a:ext cx="1437954" cy="1437954"/>
            </a:xfrm>
            <a:prstGeom prst="rect">
              <a:avLst/>
            </a:prstGeom>
          </p:spPr>
        </p:pic>
        <p:pic>
          <p:nvPicPr>
            <p:cNvPr id="15" name="Grafik 14" descr="Ein Bild, das Text enthält.&#10;&#10;Automatisch generierte Beschreibung">
              <a:extLst>
                <a:ext uri="{FF2B5EF4-FFF2-40B4-BE49-F238E27FC236}">
                  <a16:creationId xmlns:a16="http://schemas.microsoft.com/office/drawing/2014/main" id="{512EC1F3-8B96-4605-2655-C24973EC00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25278643" y="41072847"/>
              <a:ext cx="1272465" cy="303802"/>
            </a:xfrm>
            <a:prstGeom prst="rect">
              <a:avLst/>
            </a:prstGeom>
          </p:spPr>
        </p:pic>
      </p:grpSp>
      <p:sp>
        <p:nvSpPr>
          <p:cNvPr id="30" name="Textfeld 29">
            <a:extLst>
              <a:ext uri="{FF2B5EF4-FFF2-40B4-BE49-F238E27FC236}">
                <a16:creationId xmlns:a16="http://schemas.microsoft.com/office/drawing/2014/main" id="{DB35FCD5-68BE-A58E-D251-24808221E0A1}"/>
              </a:ext>
            </a:extLst>
          </p:cNvPr>
          <p:cNvSpPr txBox="1"/>
          <p:nvPr/>
        </p:nvSpPr>
        <p:spPr>
          <a:xfrm>
            <a:off x="719206" y="13796480"/>
            <a:ext cx="15865290" cy="8284406"/>
          </a:xfrm>
          <a:prstGeom prst="rect">
            <a:avLst/>
          </a:prstGeom>
          <a:solidFill>
            <a:srgbClr val="004481"/>
          </a:solidFill>
          <a:ln w="12700">
            <a:solidFill>
              <a:srgbClr val="004481"/>
            </a:solidFill>
          </a:ln>
        </p:spPr>
        <p:txBody>
          <a:bodyPr wrap="square" lIns="360000" tIns="180000" rIns="360000" bIns="180000" rtlCol="0">
            <a:noAutofit/>
          </a:bodyPr>
          <a:lstStyle/>
          <a:p>
            <a:pPr>
              <a:spcAft>
                <a:spcPts val="3600"/>
              </a:spcAft>
            </a:pPr>
            <a:r>
              <a:rPr lang="de-AT" sz="3500" b="1" dirty="0">
                <a:solidFill>
                  <a:schemeClr val="bg1"/>
                </a:solidFill>
                <a:latin typeface="Franklin Gothic Book" panose="020B0503020102020204" pitchFamily="34" charset="0"/>
                <a:ea typeface="District Pro Thin" charset="0"/>
                <a:cs typeface="District Pro Thin" charset="0"/>
              </a:rPr>
              <a:t>Table 1: </a:t>
            </a:r>
            <a:r>
              <a:rPr lang="de-DE" sz="3500" dirty="0" err="1">
                <a:solidFill>
                  <a:schemeClr val="bg1"/>
                </a:solidFill>
                <a:latin typeface="Franklin Gothic Book" panose="020B0503020102020204" pitchFamily="34" charset="0"/>
              </a:rPr>
              <a:t>Hypotheses</a:t>
            </a:r>
            <a:r>
              <a:rPr lang="de-DE" sz="3500" dirty="0">
                <a:solidFill>
                  <a:schemeClr val="bg1"/>
                </a:solidFill>
                <a:latin typeface="Franklin Gothic Book" panose="020B0503020102020204" pitchFamily="34" charset="0"/>
              </a:rPr>
              <a:t> and </a:t>
            </a:r>
            <a:r>
              <a:rPr lang="de-DE" sz="3500" dirty="0" err="1">
                <a:solidFill>
                  <a:schemeClr val="bg1"/>
                </a:solidFill>
                <a:latin typeface="Franklin Gothic Book" panose="020B0503020102020204" pitchFamily="34" charset="0"/>
              </a:rPr>
              <a:t>applied</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statistical</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methods</a:t>
            </a:r>
            <a:endParaRPr lang="en-US" sz="3500" dirty="0">
              <a:solidFill>
                <a:schemeClr val="bg1"/>
              </a:solidFill>
              <a:latin typeface="Franklin Gothic Book" panose="020B0503020102020204" pitchFamily="34" charset="0"/>
              <a:ea typeface="District Pro Thin" charset="0"/>
              <a:cs typeface="District Pro Thin" charset="0"/>
            </a:endParaRPr>
          </a:p>
        </p:txBody>
      </p:sp>
      <p:graphicFrame>
        <p:nvGraphicFramePr>
          <p:cNvPr id="16" name="Tabelle 15">
            <a:extLst>
              <a:ext uri="{FF2B5EF4-FFF2-40B4-BE49-F238E27FC236}">
                <a16:creationId xmlns:a16="http://schemas.microsoft.com/office/drawing/2014/main" id="{F7341DEC-FBA5-6BF0-924C-C329CFBBD819}"/>
              </a:ext>
            </a:extLst>
          </p:cNvPr>
          <p:cNvGraphicFramePr>
            <a:graphicFrameLocks noGrp="1"/>
          </p:cNvGraphicFramePr>
          <p:nvPr>
            <p:extLst>
              <p:ext uri="{D42A27DB-BD31-4B8C-83A1-F6EECF244321}">
                <p14:modId xmlns:p14="http://schemas.microsoft.com/office/powerpoint/2010/main" val="3148949627"/>
              </p:ext>
            </p:extLst>
          </p:nvPr>
        </p:nvGraphicFramePr>
        <p:xfrm>
          <a:off x="1143633" y="14882543"/>
          <a:ext cx="15030359" cy="6847127"/>
        </p:xfrm>
        <a:graphic>
          <a:graphicData uri="http://schemas.openxmlformats.org/drawingml/2006/table">
            <a:tbl>
              <a:tblPr firstRow="1" firstCol="1" bandRow="1">
                <a:tableStyleId>{5C22544A-7EE6-4342-B048-85BDC9FD1C3A}</a:tableStyleId>
              </a:tblPr>
              <a:tblGrid>
                <a:gridCol w="1702902">
                  <a:extLst>
                    <a:ext uri="{9D8B030D-6E8A-4147-A177-3AD203B41FA5}">
                      <a16:colId xmlns:a16="http://schemas.microsoft.com/office/drawing/2014/main" val="728105990"/>
                    </a:ext>
                  </a:extLst>
                </a:gridCol>
                <a:gridCol w="13327457">
                  <a:extLst>
                    <a:ext uri="{9D8B030D-6E8A-4147-A177-3AD203B41FA5}">
                      <a16:colId xmlns:a16="http://schemas.microsoft.com/office/drawing/2014/main" val="1841749800"/>
                    </a:ext>
                  </a:extLst>
                </a:gridCol>
              </a:tblGrid>
              <a:tr h="650330">
                <a:tc>
                  <a:txBody>
                    <a:bodyPr/>
                    <a:lstStyle/>
                    <a:p>
                      <a:pPr algn="ctr"/>
                      <a:r>
                        <a:rPr lang="en-GB" sz="2400" b="0" i="0" u="sng" noProof="0" dirty="0">
                          <a:solidFill>
                            <a:schemeClr val="tx1"/>
                          </a:solidFill>
                          <a:effectLst/>
                          <a:latin typeface="Franklin Gothic Book" panose="020B0503020102020204" pitchFamily="34" charset="0"/>
                        </a:rPr>
                        <a:t>Hypothesis</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algn="just"/>
                      <a:r>
                        <a:rPr lang="en-GB" sz="2400" b="0" i="0" u="sng" noProof="0" dirty="0">
                          <a:solidFill>
                            <a:schemeClr val="tx1"/>
                          </a:solidFill>
                          <a:effectLst/>
                          <a:latin typeface="Franklin Gothic Book" panose="020B0503020102020204" pitchFamily="34" charset="0"/>
                        </a:rPr>
                        <a:t>Research Question</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extLst>
                  <a:ext uri="{0D108BD9-81ED-4DB2-BD59-A6C34878D82A}">
                    <a16:rowId xmlns:a16="http://schemas.microsoft.com/office/drawing/2014/main" val="3012123964"/>
                  </a:ext>
                </a:extLst>
              </a:tr>
              <a:tr h="1625826">
                <a:tc>
                  <a:txBody>
                    <a:bodyPr/>
                    <a:lstStyle/>
                    <a:p>
                      <a:pPr algn="ctr"/>
                      <a:r>
                        <a:rPr lang="en-GB" sz="2400" b="0" i="0" noProof="0" dirty="0">
                          <a:solidFill>
                            <a:schemeClr val="tx1"/>
                          </a:solidFill>
                          <a:effectLst/>
                          <a:latin typeface="Franklin Gothic Book" panose="020B0503020102020204" pitchFamily="34" charset="0"/>
                        </a:rPr>
                        <a:t>H1</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algn="just"/>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sentiment-scores (s-scores) of characters expressions depending on their gender as well as that of the </a:t>
                      </a:r>
                      <a:r>
                        <a:rPr lang="en-GB" sz="2400" b="0" i="0" noProof="0" dirty="0">
                          <a:solidFill>
                            <a:schemeClr val="tx1"/>
                          </a:solidFill>
                          <a:effectLst/>
                          <a:latin typeface="Franklin Gothic Book" panose="020B0503020102020204" pitchFamily="34" charset="0"/>
                        </a:rPr>
                        <a:t>addressees</a:t>
                      </a: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is expected.</a:t>
                      </a:r>
                    </a:p>
                    <a:p>
                      <a:pPr algn="l"/>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&amp; 4-way ANOVA;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 &amp;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(2x2x4x4) </a:t>
                      </a:r>
                    </a:p>
                  </a:txBody>
                  <a:tcPr marL="138308" marR="138308" marT="0" marB="0" anchor="ctr">
                    <a:solidFill>
                      <a:schemeClr val="bg1"/>
                    </a:solidFill>
                  </a:tcPr>
                </a:tc>
                <a:extLst>
                  <a:ext uri="{0D108BD9-81ED-4DB2-BD59-A6C34878D82A}">
                    <a16:rowId xmlns:a16="http://schemas.microsoft.com/office/drawing/2014/main" val="641813179"/>
                  </a:ext>
                </a:extLst>
              </a:tr>
              <a:tr h="1644485">
                <a:tc>
                  <a:txBody>
                    <a:bodyPr/>
                    <a:lstStyle/>
                    <a:p>
                      <a:pPr algn="ctr"/>
                      <a:r>
                        <a:rPr lang="en-GB" sz="2400" b="0" i="0" noProof="0" dirty="0">
                          <a:solidFill>
                            <a:schemeClr val="tx1"/>
                          </a:solidFill>
                          <a:effectLst/>
                          <a:latin typeface="Franklin Gothic Book" panose="020B0503020102020204" pitchFamily="34" charset="0"/>
                        </a:rPr>
                        <a:t>H2</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 scores of potential role models (ten most central characters by betweenness) is expected depending on the gender of the character they are talking to or the gender of the character talking to them.</a:t>
                      </a:r>
                    </a:p>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ANOVA; from*to (3x3)</a:t>
                      </a:r>
                    </a:p>
                  </a:txBody>
                  <a:tcPr marL="138308" marR="138308" marT="0" marB="0" anchor="ctr">
                    <a:solidFill>
                      <a:schemeClr val="bg1"/>
                    </a:solidFill>
                  </a:tcPr>
                </a:tc>
                <a:extLst>
                  <a:ext uri="{0D108BD9-81ED-4DB2-BD59-A6C34878D82A}">
                    <a16:rowId xmlns:a16="http://schemas.microsoft.com/office/drawing/2014/main" val="3149593443"/>
                  </a:ext>
                </a:extLst>
              </a:tr>
              <a:tr h="2926486">
                <a:tc>
                  <a:txBody>
                    <a:bodyPr/>
                    <a:lstStyle/>
                    <a:p>
                      <a:pPr algn="ctr"/>
                      <a:r>
                        <a:rPr lang="en-GB" sz="2400" b="0" i="0" noProof="0" dirty="0">
                          <a:solidFill>
                            <a:schemeClr val="tx1"/>
                          </a:solidFill>
                          <a:effectLst/>
                          <a:latin typeface="Franklin Gothic Book" panose="020B0503020102020204" pitchFamily="34" charset="0"/>
                        </a:rPr>
                        <a:t>H3</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95000"/>
                      </a:schemeClr>
                    </a:solidFill>
                  </a:tcPr>
                </a:tc>
                <a:tc>
                  <a:txBody>
                    <a:bodyPr/>
                    <a:lstStyle/>
                    <a:p>
                      <a:pPr algn="just"/>
                      <a:r>
                        <a:rPr lang="en-GB" sz="2400" b="0" i="0" noProof="0" dirty="0">
                          <a:solidFill>
                            <a:schemeClr val="tx1"/>
                          </a:solidFill>
                          <a:effectLst/>
                          <a:latin typeface="Franklin Gothic Book" panose="020B0503020102020204" pitchFamily="34" charset="0"/>
                        </a:rPr>
                        <a:t>It is expected that the following text parameters will differ depending on the gender of the character and that of the addressees:</a:t>
                      </a:r>
                    </a:p>
                    <a:p>
                      <a:pPr algn="l"/>
                      <a:r>
                        <a:rPr lang="en-GB" sz="2400" b="0" i="0" noProof="0" dirty="0">
                          <a:solidFill>
                            <a:schemeClr val="tx1"/>
                          </a:solidFill>
                          <a:effectLst/>
                          <a:latin typeface="Franklin Gothic Book" panose="020B0503020102020204" pitchFamily="34" charset="0"/>
                        </a:rPr>
                        <a:t>  3a: number of characters by gender; </a:t>
                      </a:r>
                      <a:r>
                        <a:rPr lang="en-GB" sz="2400" b="0" i="1" noProof="0" dirty="0">
                          <a:solidFill>
                            <a:schemeClr val="tx1"/>
                          </a:solidFill>
                          <a:effectLst/>
                          <a:latin typeface="Franklin Gothic Book" panose="020B0503020102020204" pitchFamily="34" charset="0"/>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characters by gender (2)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3b: </a:t>
                      </a:r>
                      <a:r>
                        <a:rPr lang="en-GB" sz="2400" b="0" i="0" kern="1200" noProof="0" dirty="0">
                          <a:solidFill>
                            <a:schemeClr val="tx1"/>
                          </a:solidFill>
                          <a:effectLst/>
                          <a:latin typeface="Franklin Gothic Book" panose="020B0503020102020204" pitchFamily="34" charset="0"/>
                          <a:ea typeface="+mn-ea"/>
                          <a:cs typeface="+mn-cs"/>
                        </a:rPr>
                        <a:t>number of speech prompts; </a:t>
                      </a:r>
                      <a:r>
                        <a:rPr lang="en-GB" sz="2400" b="0" i="1" kern="1200" noProof="0" dirty="0">
                          <a:solidFill>
                            <a:schemeClr val="tx1"/>
                          </a:solidFill>
                          <a:effectLst/>
                          <a:latin typeface="Franklin Gothic Book" panose="020B0503020102020204" pitchFamily="34" charset="0"/>
                          <a:ea typeface="+mn-ea"/>
                          <a:cs typeface="+mn-cs"/>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lines by Gender (2x2)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3c: number of words spoken; </a:t>
                      </a:r>
                      <a:r>
                        <a:rPr lang="en-GB" sz="2400" b="0" i="1" noProof="0" dirty="0">
                          <a:solidFill>
                            <a:schemeClr val="tx1"/>
                          </a:solidFill>
                          <a:effectLst/>
                          <a:latin typeface="Franklin Gothic Book" panose="020B0503020102020204" pitchFamily="34" charset="0"/>
                        </a:rPr>
                        <a:t>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wCount</a:t>
                      </a:r>
                      <a:r>
                        <a:rPr lang="de-AT" sz="2400" b="0" i="1" noProof="0" dirty="0">
                          <a:solidFill>
                            <a:schemeClr val="tx1"/>
                          </a:solidFill>
                          <a:effectLst/>
                          <a:latin typeface="Franklin Gothic Book" panose="020B0503020102020204" pitchFamily="34" charset="0"/>
                        </a:rPr>
                        <a:t> </a:t>
                      </a:r>
                      <a:endParaRPr lang="en-GB" sz="2400" b="0" i="1" noProof="0" dirty="0">
                        <a:solidFill>
                          <a:schemeClr val="tx1"/>
                        </a:solidFill>
                        <a:effectLst/>
                        <a:latin typeface="Franklin Gothic Book" panose="020B0503020102020204" pitchFamily="34" charset="0"/>
                      </a:endParaRP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3d: number of questions; 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question</a:t>
                      </a:r>
                      <a:r>
                        <a:rPr lang="en-GB" sz="2400" b="0" i="1" noProof="0" dirty="0">
                          <a:solidFill>
                            <a:schemeClr val="tx1"/>
                          </a:solidFill>
                          <a:effectLst/>
                          <a:latin typeface="Franklin Gothic Book" panose="020B0503020102020204" pitchFamily="34" charset="0"/>
                        </a:rPr>
                        <a:t> (2x2x2)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rPr>
                        <a:t>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question by </a:t>
                      </a:r>
                      <a:r>
                        <a:rPr lang="en-GB" sz="2400" b="0" i="1" noProof="0" dirty="0" err="1">
                          <a:solidFill>
                            <a:schemeClr val="tx1"/>
                          </a:solidFill>
                          <a:effectLst/>
                          <a:latin typeface="Franklin Gothic Book" panose="020B0503020102020204" pitchFamily="34" charset="0"/>
                        </a:rPr>
                        <a:t>gender_from</a:t>
                      </a:r>
                      <a:r>
                        <a:rPr lang="en-GB" sz="2400" b="0" i="1" noProof="0" dirty="0">
                          <a:solidFill>
                            <a:schemeClr val="tx1"/>
                          </a:solidFill>
                          <a:effectLst/>
                          <a:latin typeface="Franklin Gothic Book" panose="020B0503020102020204" pitchFamily="34" charset="0"/>
                        </a:rPr>
                        <a:t>*</a:t>
                      </a:r>
                      <a:r>
                        <a:rPr lang="en-GB" sz="2400" b="0" i="1" noProof="0" dirty="0" err="1">
                          <a:solidFill>
                            <a:schemeClr val="tx1"/>
                          </a:solidFill>
                          <a:effectLst/>
                          <a:latin typeface="Franklin Gothic Book" panose="020B0503020102020204" pitchFamily="34" charset="0"/>
                        </a:rPr>
                        <a:t>gender_to</a:t>
                      </a:r>
                      <a:r>
                        <a:rPr lang="en-GB" sz="2400" b="0" i="1" noProof="0" dirty="0">
                          <a:solidFill>
                            <a:schemeClr val="tx1"/>
                          </a:solidFill>
                          <a:effectLst/>
                          <a:latin typeface="Franklin Gothic Book" panose="020B0503020102020204" pitchFamily="34" charset="0"/>
                        </a:rPr>
                        <a:t> (2x2)</a:t>
                      </a:r>
                    </a:p>
                  </a:txBody>
                  <a:tcPr marL="138308" marR="138308" marT="0" marB="0" anchor="ctr">
                    <a:solidFill>
                      <a:schemeClr val="bg1"/>
                    </a:solidFill>
                  </a:tcPr>
                </a:tc>
                <a:extLst>
                  <a:ext uri="{0D108BD9-81ED-4DB2-BD59-A6C34878D82A}">
                    <a16:rowId xmlns:a16="http://schemas.microsoft.com/office/drawing/2014/main" val="2384943633"/>
                  </a:ext>
                </a:extLst>
              </a:tr>
            </a:tbl>
          </a:graphicData>
        </a:graphic>
      </p:graphicFrame>
      <p:grpSp>
        <p:nvGrpSpPr>
          <p:cNvPr id="19" name="Gruppieren 18">
            <a:extLst>
              <a:ext uri="{FF2B5EF4-FFF2-40B4-BE49-F238E27FC236}">
                <a16:creationId xmlns:a16="http://schemas.microsoft.com/office/drawing/2014/main" id="{17826827-CA3E-5923-0515-7C70A4D54096}"/>
              </a:ext>
            </a:extLst>
          </p:cNvPr>
          <p:cNvGrpSpPr/>
          <p:nvPr/>
        </p:nvGrpSpPr>
        <p:grpSpPr>
          <a:xfrm>
            <a:off x="16997367" y="7944983"/>
            <a:ext cx="12557847" cy="7588475"/>
            <a:chOff x="13848613" y="14817333"/>
            <a:chExt cx="15680834" cy="9475638"/>
          </a:xfrm>
        </p:grpSpPr>
        <p:sp>
          <p:nvSpPr>
            <p:cNvPr id="34" name="Textfeld 33">
              <a:extLst>
                <a:ext uri="{FF2B5EF4-FFF2-40B4-BE49-F238E27FC236}">
                  <a16:creationId xmlns:a16="http://schemas.microsoft.com/office/drawing/2014/main" id="{582C496A-A56E-9108-9F78-02A8BBF225EC}"/>
                </a:ext>
              </a:extLst>
            </p:cNvPr>
            <p:cNvSpPr txBox="1"/>
            <p:nvPr/>
          </p:nvSpPr>
          <p:spPr>
            <a:xfrm>
              <a:off x="13848613" y="14817333"/>
              <a:ext cx="15680834" cy="9475638"/>
            </a:xfrm>
            <a:prstGeom prst="rect">
              <a:avLst/>
            </a:prstGeom>
            <a:solidFill>
              <a:srgbClr val="004481"/>
            </a:solidFill>
            <a:ln w="12700">
              <a:solidFill>
                <a:srgbClr val="004481"/>
              </a:solidFill>
            </a:ln>
          </p:spPr>
          <p:txBody>
            <a:bodyPr wrap="square" lIns="360000" tIns="180000" rIns="360000" bIns="180000" rtlCol="0">
              <a:noAutofit/>
            </a:bodyPr>
            <a:lstStyle/>
            <a:p>
              <a:pPr>
                <a:spcAft>
                  <a:spcPts val="3600"/>
                </a:spcAft>
              </a:pPr>
              <a:r>
                <a:rPr lang="en-US" sz="3500" b="1" dirty="0">
                  <a:solidFill>
                    <a:schemeClr val="bg1"/>
                  </a:solidFill>
                  <a:latin typeface="Franklin Gothic Book" panose="020B0503020102020204" pitchFamily="34" charset="0"/>
                  <a:ea typeface="District Pro Thin" charset="0"/>
                  <a:cs typeface="District Pro Thin" charset="0"/>
                </a:rPr>
                <a:t>Figure</a:t>
              </a:r>
              <a:r>
                <a:rPr lang="de-AT" sz="3500" b="1" dirty="0">
                  <a:solidFill>
                    <a:schemeClr val="bg1"/>
                  </a:solidFill>
                  <a:latin typeface="Franklin Gothic Book" panose="020B0503020102020204" pitchFamily="34" charset="0"/>
                  <a:ea typeface="District Pro Thin" charset="0"/>
                  <a:cs typeface="District Pro Thin" charset="0"/>
                </a:rPr>
                <a:t> 1: </a:t>
              </a:r>
              <a:r>
                <a:rPr lang="de-DE" sz="3500" dirty="0">
                  <a:solidFill>
                    <a:schemeClr val="bg1"/>
                  </a:solidFill>
                  <a:latin typeface="Franklin Gothic Book" panose="020B0503020102020204" pitchFamily="34" charset="0"/>
                </a:rPr>
                <a:t> Research </a:t>
              </a:r>
              <a:r>
                <a:rPr lang="de-DE" sz="3500" dirty="0" err="1">
                  <a:solidFill>
                    <a:schemeClr val="bg1"/>
                  </a:solidFill>
                  <a:latin typeface="Franklin Gothic Book" panose="020B0503020102020204" pitchFamily="34" charset="0"/>
                </a:rPr>
                <a:t>process</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incl. </a:t>
              </a:r>
              <a:r>
                <a:rPr lang="de-DE" sz="3500" dirty="0" err="1">
                  <a:solidFill>
                    <a:schemeClr val="bg1"/>
                  </a:solidFill>
                  <a:latin typeface="Franklin Gothic Book" panose="020B0503020102020204" pitchFamily="34" charset="0"/>
                </a:rPr>
                <a:t>step</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descriptions</a:t>
              </a:r>
              <a:r>
                <a:rPr lang="de-DE" sz="3500" dirty="0">
                  <a:solidFill>
                    <a:schemeClr val="bg1"/>
                  </a:solidFill>
                  <a:latin typeface="Franklin Gothic Book" panose="020B0503020102020204" pitchFamily="34" charset="0"/>
                </a:rPr>
                <a:t> and </a:t>
              </a:r>
              <a:r>
                <a:rPr lang="de-DE" sz="3500" dirty="0" err="1">
                  <a:solidFill>
                    <a:schemeClr val="bg1"/>
                  </a:solidFill>
                  <a:latin typeface="Franklin Gothic Book" panose="020B0503020102020204" pitchFamily="34" charset="0"/>
                </a:rPr>
                <a:t>resulting</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artifacts</a:t>
              </a:r>
              <a:r>
                <a:rPr lang="de-DE" sz="3500" dirty="0">
                  <a:solidFill>
                    <a:schemeClr val="bg1"/>
                  </a:solidFill>
                  <a:latin typeface="Franklin Gothic Book" panose="020B0503020102020204" pitchFamily="34" charset="0"/>
                </a:rPr>
                <a:t>.</a:t>
              </a:r>
              <a:endParaRPr lang="en-US" sz="3500" dirty="0">
                <a:solidFill>
                  <a:schemeClr val="bg1"/>
                </a:solidFill>
                <a:latin typeface="Franklin Gothic Book" panose="020B0503020102020204" pitchFamily="34" charset="0"/>
                <a:ea typeface="District Pro Thin" charset="0"/>
                <a:cs typeface="District Pro Thin" charset="0"/>
              </a:endParaRPr>
            </a:p>
          </p:txBody>
        </p:sp>
        <p:pic>
          <p:nvPicPr>
            <p:cNvPr id="20" name="Grafik 19">
              <a:extLst>
                <a:ext uri="{FF2B5EF4-FFF2-40B4-BE49-F238E27FC236}">
                  <a16:creationId xmlns:a16="http://schemas.microsoft.com/office/drawing/2014/main" id="{1704EC4C-EFA3-1774-D86A-AB1D5E66A249}"/>
                </a:ext>
              </a:extLst>
            </p:cNvPr>
            <p:cNvPicPr>
              <a:picLocks noChangeAspect="1"/>
            </p:cNvPicPr>
            <p:nvPr/>
          </p:nvPicPr>
          <p:blipFill rotWithShape="1">
            <a:blip r:embed="rId7">
              <a:extLst>
                <a:ext uri="{28A0092B-C50C-407E-A947-70E740481C1C}">
                  <a14:useLocalDpi xmlns:a14="http://schemas.microsoft.com/office/drawing/2010/main" val="0"/>
                </a:ext>
              </a:extLst>
            </a:blip>
            <a:srcRect l="1780" t="14533"/>
            <a:stretch/>
          </p:blipFill>
          <p:spPr>
            <a:xfrm>
              <a:off x="14268729" y="16605334"/>
              <a:ext cx="14832107" cy="7259872"/>
            </a:xfrm>
            <a:prstGeom prst="rect">
              <a:avLst/>
            </a:prstGeom>
          </p:spPr>
        </p:pic>
        <p:pic>
          <p:nvPicPr>
            <p:cNvPr id="35" name="Grafik 34">
              <a:extLst>
                <a:ext uri="{FF2B5EF4-FFF2-40B4-BE49-F238E27FC236}">
                  <a16:creationId xmlns:a16="http://schemas.microsoft.com/office/drawing/2014/main" id="{53E7745E-A808-FBBE-CAF5-A2656F2E3F59}"/>
                </a:ext>
              </a:extLst>
            </p:cNvPr>
            <p:cNvPicPr>
              <a:picLocks noChangeAspect="1"/>
            </p:cNvPicPr>
            <p:nvPr/>
          </p:nvPicPr>
          <p:blipFill>
            <a:blip r:embed="rId8"/>
            <a:stretch>
              <a:fillRect/>
            </a:stretch>
          </p:blipFill>
          <p:spPr>
            <a:xfrm>
              <a:off x="25741131" y="22990253"/>
              <a:ext cx="880137" cy="880136"/>
            </a:xfrm>
            <a:prstGeom prst="rect">
              <a:avLst/>
            </a:prstGeom>
          </p:spPr>
        </p:pic>
      </p:grpSp>
      <p:sp>
        <p:nvSpPr>
          <p:cNvPr id="36" name="Textfeld 35">
            <a:extLst>
              <a:ext uri="{FF2B5EF4-FFF2-40B4-BE49-F238E27FC236}">
                <a16:creationId xmlns:a16="http://schemas.microsoft.com/office/drawing/2014/main" id="{DBAAC741-7DAA-F3EC-2690-9EB0B17D5511}"/>
              </a:ext>
            </a:extLst>
          </p:cNvPr>
          <p:cNvSpPr txBox="1"/>
          <p:nvPr/>
        </p:nvSpPr>
        <p:spPr>
          <a:xfrm>
            <a:off x="16993870" y="21775304"/>
            <a:ext cx="12525880" cy="12166110"/>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22" name="AutoShape 2">
            <a:extLst>
              <a:ext uri="{FF2B5EF4-FFF2-40B4-BE49-F238E27FC236}">
                <a16:creationId xmlns:a16="http://schemas.microsoft.com/office/drawing/2014/main" id="{3D0341AC-9967-C13D-8579-59382980C97D}"/>
              </a:ext>
            </a:extLst>
          </p:cNvPr>
          <p:cNvSpPr>
            <a:spLocks noChangeAspect="1" noChangeArrowheads="1"/>
          </p:cNvSpPr>
          <p:nvPr/>
        </p:nvSpPr>
        <p:spPr bwMode="auto">
          <a:xfrm>
            <a:off x="14984413" y="212486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38" name="Gruppieren 37">
            <a:extLst>
              <a:ext uri="{FF2B5EF4-FFF2-40B4-BE49-F238E27FC236}">
                <a16:creationId xmlns:a16="http://schemas.microsoft.com/office/drawing/2014/main" id="{C4948056-F8C5-FA7F-6871-D0ED1FFC4502}"/>
              </a:ext>
            </a:extLst>
          </p:cNvPr>
          <p:cNvGrpSpPr/>
          <p:nvPr/>
        </p:nvGrpSpPr>
        <p:grpSpPr>
          <a:xfrm>
            <a:off x="7477857" y="34134535"/>
            <a:ext cx="4976738" cy="4096986"/>
            <a:chOff x="7575828" y="34096435"/>
            <a:chExt cx="4976738" cy="4096986"/>
          </a:xfrm>
        </p:grpSpPr>
        <p:sp>
          <p:nvSpPr>
            <p:cNvPr id="151" name="Rechteck 150">
              <a:extLst>
                <a:ext uri="{FF2B5EF4-FFF2-40B4-BE49-F238E27FC236}">
                  <a16:creationId xmlns:a16="http://schemas.microsoft.com/office/drawing/2014/main" id="{5378458E-1ECD-7517-38BC-E415B4227A3C}"/>
                </a:ext>
              </a:extLst>
            </p:cNvPr>
            <p:cNvSpPr/>
            <p:nvPr/>
          </p:nvSpPr>
          <p:spPr>
            <a:xfrm>
              <a:off x="7577766" y="34128816"/>
              <a:ext cx="4974800" cy="4064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31" name="Gruppieren 30">
              <a:extLst>
                <a:ext uri="{FF2B5EF4-FFF2-40B4-BE49-F238E27FC236}">
                  <a16:creationId xmlns:a16="http://schemas.microsoft.com/office/drawing/2014/main" id="{B2A026E5-97F6-F3D1-FD7D-D70728C461CD}"/>
                </a:ext>
              </a:extLst>
            </p:cNvPr>
            <p:cNvGrpSpPr/>
            <p:nvPr/>
          </p:nvGrpSpPr>
          <p:grpSpPr>
            <a:xfrm>
              <a:off x="7575828" y="34096435"/>
              <a:ext cx="4343416" cy="3181055"/>
              <a:chOff x="552057" y="32246192"/>
              <a:chExt cx="4343416" cy="3181055"/>
            </a:xfrm>
          </p:grpSpPr>
          <p:pic>
            <p:nvPicPr>
              <p:cNvPr id="44" name="Grafik 43" descr="Ein Bild, das Tisch enthält.&#10;&#10;Automatisch generierte Beschreibung">
                <a:extLst>
                  <a:ext uri="{FF2B5EF4-FFF2-40B4-BE49-F238E27FC236}">
                    <a16:creationId xmlns:a16="http://schemas.microsoft.com/office/drawing/2014/main" id="{2E0CD449-0CE9-8439-226F-9E614FC9ED90}"/>
                  </a:ext>
                </a:extLst>
              </p:cNvPr>
              <p:cNvPicPr>
                <a:picLocks noChangeAspect="1"/>
              </p:cNvPicPr>
              <p:nvPr/>
            </p:nvPicPr>
            <p:blipFill rotWithShape="1">
              <a:blip r:embed="rId9">
                <a:alphaModFix/>
                <a:extLst>
                  <a:ext uri="{28A0092B-C50C-407E-A947-70E740481C1C}">
                    <a14:useLocalDpi xmlns:a14="http://schemas.microsoft.com/office/drawing/2010/main" val="0"/>
                  </a:ext>
                </a:extLst>
              </a:blip>
              <a:srcRect l="19702" t="1589" r="15881" b="17791"/>
              <a:stretch/>
            </p:blipFill>
            <p:spPr>
              <a:xfrm>
                <a:off x="1109803" y="32545033"/>
                <a:ext cx="3785670" cy="2882214"/>
              </a:xfrm>
              <a:prstGeom prst="rect">
                <a:avLst/>
              </a:prstGeom>
            </p:spPr>
          </p:pic>
          <p:sp>
            <p:nvSpPr>
              <p:cNvPr id="70" name="Textfeld 69">
                <a:extLst>
                  <a:ext uri="{FF2B5EF4-FFF2-40B4-BE49-F238E27FC236}">
                    <a16:creationId xmlns:a16="http://schemas.microsoft.com/office/drawing/2014/main" id="{9C2120EE-C091-AC93-95EB-B34F57C9F3A3}"/>
                  </a:ext>
                </a:extLst>
              </p:cNvPr>
              <p:cNvSpPr txBox="1"/>
              <p:nvPr/>
            </p:nvSpPr>
            <p:spPr>
              <a:xfrm>
                <a:off x="552057" y="32246192"/>
                <a:ext cx="3456575"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Tab. 3: [H3b]: Lines</a:t>
                </a:r>
              </a:p>
            </p:txBody>
          </p:sp>
        </p:grpSp>
      </p:grpSp>
      <p:sp>
        <p:nvSpPr>
          <p:cNvPr id="51" name="Textfeld 50">
            <a:extLst>
              <a:ext uri="{FF2B5EF4-FFF2-40B4-BE49-F238E27FC236}">
                <a16:creationId xmlns:a16="http://schemas.microsoft.com/office/drawing/2014/main" id="{3E4D0B6B-C31A-1BFF-A6BC-792B723579BC}"/>
              </a:ext>
            </a:extLst>
          </p:cNvPr>
          <p:cNvSpPr txBox="1"/>
          <p:nvPr/>
        </p:nvSpPr>
        <p:spPr>
          <a:xfrm>
            <a:off x="28278084" y="35425820"/>
            <a:ext cx="1187662" cy="630942"/>
          </a:xfrm>
          <a:prstGeom prst="rect">
            <a:avLst/>
          </a:prstGeom>
          <a:noFill/>
        </p:spPr>
        <p:txBody>
          <a:bodyPr wrap="square" rtlCol="0">
            <a:spAutoFit/>
          </a:bodyPr>
          <a:lstStyle/>
          <a:p>
            <a:r>
              <a:rPr lang="de-DE" sz="3500" dirty="0">
                <a:solidFill>
                  <a:srgbClr val="004481"/>
                </a:solidFill>
                <a:latin typeface="Franklin Gothic Book" panose="020B0503020102020204" pitchFamily="34" charset="0"/>
                <a:ea typeface="Franklin Gothic Book" charset="0"/>
                <a:cs typeface="Franklin Gothic Book" charset="0"/>
              </a:rPr>
              <a:t>[H1]</a:t>
            </a:r>
          </a:p>
        </p:txBody>
      </p:sp>
      <p:grpSp>
        <p:nvGrpSpPr>
          <p:cNvPr id="29" name="Gruppieren 28">
            <a:extLst>
              <a:ext uri="{FF2B5EF4-FFF2-40B4-BE49-F238E27FC236}">
                <a16:creationId xmlns:a16="http://schemas.microsoft.com/office/drawing/2014/main" id="{A7A83616-3931-7DE2-55F8-81491165F95B}"/>
              </a:ext>
            </a:extLst>
          </p:cNvPr>
          <p:cNvGrpSpPr/>
          <p:nvPr/>
        </p:nvGrpSpPr>
        <p:grpSpPr>
          <a:xfrm>
            <a:off x="12828916" y="34136798"/>
            <a:ext cx="4978180" cy="4099214"/>
            <a:chOff x="4558103" y="32028935"/>
            <a:chExt cx="4978180" cy="4099214"/>
          </a:xfrm>
        </p:grpSpPr>
        <p:sp>
          <p:nvSpPr>
            <p:cNvPr id="27" name="Rechteck 26">
              <a:extLst>
                <a:ext uri="{FF2B5EF4-FFF2-40B4-BE49-F238E27FC236}">
                  <a16:creationId xmlns:a16="http://schemas.microsoft.com/office/drawing/2014/main" id="{467F6263-7D14-60F7-526B-93A965938568}"/>
                </a:ext>
              </a:extLst>
            </p:cNvPr>
            <p:cNvSpPr/>
            <p:nvPr/>
          </p:nvSpPr>
          <p:spPr>
            <a:xfrm>
              <a:off x="4561483" y="32063544"/>
              <a:ext cx="4974800" cy="4064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6" name="Grafik 45" descr="Ein Bild, das Tisch enthält.&#10;&#10;Automatisch generierte Beschreibung">
              <a:extLst>
                <a:ext uri="{FF2B5EF4-FFF2-40B4-BE49-F238E27FC236}">
                  <a16:creationId xmlns:a16="http://schemas.microsoft.com/office/drawing/2014/main" id="{F9913C31-A996-43B5-6DA8-0A3F0D3884DD}"/>
                </a:ext>
              </a:extLst>
            </p:cNvPr>
            <p:cNvPicPr>
              <a:picLocks noChangeAspect="1"/>
            </p:cNvPicPr>
            <p:nvPr/>
          </p:nvPicPr>
          <p:blipFill rotWithShape="1">
            <a:blip r:embed="rId10">
              <a:alphaModFix/>
              <a:extLst>
                <a:ext uri="{28A0092B-C50C-407E-A947-70E740481C1C}">
                  <a14:useLocalDpi xmlns:a14="http://schemas.microsoft.com/office/drawing/2010/main" val="0"/>
                </a:ext>
              </a:extLst>
            </a:blip>
            <a:srcRect l="15914" t="1268" r="15535" b="16997"/>
            <a:stretch/>
          </p:blipFill>
          <p:spPr>
            <a:xfrm>
              <a:off x="5048451" y="32332024"/>
              <a:ext cx="3973566" cy="2882214"/>
            </a:xfrm>
            <a:prstGeom prst="rect">
              <a:avLst/>
            </a:prstGeom>
          </p:spPr>
        </p:pic>
        <p:sp>
          <p:nvSpPr>
            <p:cNvPr id="53" name="Textfeld 52">
              <a:extLst>
                <a:ext uri="{FF2B5EF4-FFF2-40B4-BE49-F238E27FC236}">
                  <a16:creationId xmlns:a16="http://schemas.microsoft.com/office/drawing/2014/main" id="{CBADC547-0AF2-8285-E41A-D072CA5B2733}"/>
                </a:ext>
              </a:extLst>
            </p:cNvPr>
            <p:cNvSpPr txBox="1"/>
            <p:nvPr/>
          </p:nvSpPr>
          <p:spPr>
            <a:xfrm>
              <a:off x="4558103" y="32028935"/>
              <a:ext cx="2056930"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Tab. 4: [H3d]</a:t>
              </a:r>
            </a:p>
          </p:txBody>
        </p:sp>
      </p:grpSp>
      <p:grpSp>
        <p:nvGrpSpPr>
          <p:cNvPr id="115" name="Gruppieren 114">
            <a:extLst>
              <a:ext uri="{FF2B5EF4-FFF2-40B4-BE49-F238E27FC236}">
                <a16:creationId xmlns:a16="http://schemas.microsoft.com/office/drawing/2014/main" id="{22F28290-6DAC-6565-A709-3E6BB47F4374}"/>
              </a:ext>
            </a:extLst>
          </p:cNvPr>
          <p:cNvGrpSpPr/>
          <p:nvPr/>
        </p:nvGrpSpPr>
        <p:grpSpPr>
          <a:xfrm>
            <a:off x="17383354" y="22169368"/>
            <a:ext cx="5569073" cy="3886984"/>
            <a:chOff x="17333218" y="24432352"/>
            <a:chExt cx="5569073" cy="3886984"/>
          </a:xfrm>
        </p:grpSpPr>
        <p:grpSp>
          <p:nvGrpSpPr>
            <p:cNvPr id="67" name="Gruppieren 66">
              <a:extLst>
                <a:ext uri="{FF2B5EF4-FFF2-40B4-BE49-F238E27FC236}">
                  <a16:creationId xmlns:a16="http://schemas.microsoft.com/office/drawing/2014/main" id="{5DC6C1B6-128B-6CFD-4C8D-A5EE0FF1A88F}"/>
                </a:ext>
              </a:extLst>
            </p:cNvPr>
            <p:cNvGrpSpPr/>
            <p:nvPr/>
          </p:nvGrpSpPr>
          <p:grpSpPr>
            <a:xfrm>
              <a:off x="17333218" y="24432352"/>
              <a:ext cx="5569073" cy="3886984"/>
              <a:chOff x="17333218" y="24432352"/>
              <a:chExt cx="5569073" cy="3886984"/>
            </a:xfrm>
          </p:grpSpPr>
          <p:sp>
            <p:nvSpPr>
              <p:cNvPr id="37" name="Rechteck 36">
                <a:extLst>
                  <a:ext uri="{FF2B5EF4-FFF2-40B4-BE49-F238E27FC236}">
                    <a16:creationId xmlns:a16="http://schemas.microsoft.com/office/drawing/2014/main" id="{AA14BCB9-63B3-75FF-E634-E79B1712C19A}"/>
                  </a:ext>
                </a:extLst>
              </p:cNvPr>
              <p:cNvSpPr/>
              <p:nvPr/>
            </p:nvSpPr>
            <p:spPr>
              <a:xfrm>
                <a:off x="17333218" y="24432352"/>
                <a:ext cx="5569073" cy="388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dirty="0"/>
              </a:p>
            </p:txBody>
          </p:sp>
          <p:pic>
            <p:nvPicPr>
              <p:cNvPr id="42" name="Grafik 41">
                <a:extLst>
                  <a:ext uri="{FF2B5EF4-FFF2-40B4-BE49-F238E27FC236}">
                    <a16:creationId xmlns:a16="http://schemas.microsoft.com/office/drawing/2014/main" id="{3FAA0C9D-DCD9-4437-110D-DE3F40DDE1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474114" y="24871989"/>
                <a:ext cx="5287280" cy="3447347"/>
              </a:xfrm>
              <a:prstGeom prst="rect">
                <a:avLst/>
              </a:prstGeom>
            </p:spPr>
          </p:pic>
          <p:sp>
            <p:nvSpPr>
              <p:cNvPr id="52" name="Textfeld 51">
                <a:extLst>
                  <a:ext uri="{FF2B5EF4-FFF2-40B4-BE49-F238E27FC236}">
                    <a16:creationId xmlns:a16="http://schemas.microsoft.com/office/drawing/2014/main" id="{44765C34-5A1F-8615-2E75-9B845E83D76F}"/>
                  </a:ext>
                </a:extLst>
              </p:cNvPr>
              <p:cNvSpPr txBox="1"/>
              <p:nvPr/>
            </p:nvSpPr>
            <p:spPr>
              <a:xfrm>
                <a:off x="17333218" y="24472374"/>
                <a:ext cx="5538266"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Fig. 2: [H1a]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gender_from</a:t>
                </a:r>
                <a:endParaRPr lang="de-DE" sz="2000" dirty="0">
                  <a:latin typeface="Franklin Gothic Book" panose="020B0503020102020204" pitchFamily="34" charset="0"/>
                  <a:ea typeface="Franklin Gothic Book" charset="0"/>
                  <a:cs typeface="Franklin Gothic Book" charset="0"/>
                </a:endParaRPr>
              </a:p>
            </p:txBody>
          </p:sp>
          <p:pic>
            <p:nvPicPr>
              <p:cNvPr id="55" name="Grafik 54">
                <a:extLst>
                  <a:ext uri="{FF2B5EF4-FFF2-40B4-BE49-F238E27FC236}">
                    <a16:creationId xmlns:a16="http://schemas.microsoft.com/office/drawing/2014/main" id="{E01D0B4D-B36B-8A1A-ADF3-229B6999B11F}"/>
                  </a:ext>
                </a:extLst>
              </p:cNvPr>
              <p:cNvPicPr>
                <a:picLocks noChangeAspect="1"/>
              </p:cNvPicPr>
              <p:nvPr/>
            </p:nvPicPr>
            <p:blipFill rotWithShape="1">
              <a:blip r:embed="rId12">
                <a:extLst>
                  <a:ext uri="{28A0092B-C50C-407E-A947-70E740481C1C}">
                    <a14:useLocalDpi xmlns:a14="http://schemas.microsoft.com/office/drawing/2010/main" val="0"/>
                  </a:ext>
                </a:extLst>
              </a:blip>
              <a:srcRect l="29756" t="91169" r="19694" b="-4241"/>
              <a:stretch/>
            </p:blipFill>
            <p:spPr>
              <a:xfrm>
                <a:off x="19165371" y="27894211"/>
                <a:ext cx="2380539" cy="400110"/>
              </a:xfrm>
              <a:prstGeom prst="rect">
                <a:avLst/>
              </a:prstGeom>
              <a:solidFill>
                <a:schemeClr val="bg1"/>
              </a:solidFill>
            </p:spPr>
          </p:pic>
          <p:sp>
            <p:nvSpPr>
              <p:cNvPr id="76" name="Rechteck 75">
                <a:extLst>
                  <a:ext uri="{FF2B5EF4-FFF2-40B4-BE49-F238E27FC236}">
                    <a16:creationId xmlns:a16="http://schemas.microsoft.com/office/drawing/2014/main" id="{1C2EE63B-B767-26F1-D365-8760DB35B402}"/>
                  </a:ext>
                </a:extLst>
              </p:cNvPr>
              <p:cNvSpPr/>
              <p:nvPr/>
            </p:nvSpPr>
            <p:spPr>
              <a:xfrm>
                <a:off x="17959554" y="27668830"/>
                <a:ext cx="4669082"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7" name="Textfeld 76">
                <a:extLst>
                  <a:ext uri="{FF2B5EF4-FFF2-40B4-BE49-F238E27FC236}">
                    <a16:creationId xmlns:a16="http://schemas.microsoft.com/office/drawing/2014/main" id="{8C01620B-91FC-2F47-25A6-3F45394C8AE5}"/>
                  </a:ext>
                </a:extLst>
              </p:cNvPr>
              <p:cNvSpPr txBox="1"/>
              <p:nvPr/>
            </p:nvSpPr>
            <p:spPr>
              <a:xfrm>
                <a:off x="18925585" y="27577685"/>
                <a:ext cx="3141040" cy="276999"/>
              </a:xfrm>
              <a:prstGeom prst="rect">
                <a:avLst/>
              </a:prstGeom>
              <a:noFill/>
            </p:spPr>
            <p:txBody>
              <a:bodyPr wrap="square" rtlCol="0">
                <a:spAutoFit/>
              </a:bodyPr>
              <a:lstStyle/>
              <a:p>
                <a:r>
                  <a:rPr lang="de-DE" sz="1200" dirty="0" err="1">
                    <a:solidFill>
                      <a:schemeClr val="bg2">
                        <a:lumMod val="25000"/>
                      </a:schemeClr>
                    </a:solidFill>
                    <a:latin typeface="+mj-lt"/>
                    <a:ea typeface="Franklin Gothic Book" charset="0"/>
                    <a:cs typeface="Arial" panose="020B0604020202020204" pitchFamily="34" charset="0"/>
                  </a:rPr>
                  <a:t>female</a:t>
                </a:r>
                <a:r>
                  <a:rPr lang="de-DE" sz="1200" dirty="0">
                    <a:solidFill>
                      <a:schemeClr val="bg2">
                        <a:lumMod val="25000"/>
                      </a:schemeClr>
                    </a:solidFill>
                    <a:latin typeface="+mj-lt"/>
                    <a:ea typeface="Franklin Gothic Book" charset="0"/>
                    <a:cs typeface="Arial" panose="020B0604020202020204" pitchFamily="34" charset="0"/>
                  </a:rPr>
                  <a:t>                                                    male</a:t>
                </a:r>
              </a:p>
            </p:txBody>
          </p:sp>
        </p:grpSp>
        <p:grpSp>
          <p:nvGrpSpPr>
            <p:cNvPr id="123" name="Gruppieren 122">
              <a:extLst>
                <a:ext uri="{FF2B5EF4-FFF2-40B4-BE49-F238E27FC236}">
                  <a16:creationId xmlns:a16="http://schemas.microsoft.com/office/drawing/2014/main" id="{4EF2C094-8336-2689-CDAC-9367DB730A1E}"/>
                </a:ext>
              </a:extLst>
            </p:cNvPr>
            <p:cNvGrpSpPr/>
            <p:nvPr/>
          </p:nvGrpSpPr>
          <p:grpSpPr>
            <a:xfrm>
              <a:off x="19237124" y="24933560"/>
              <a:ext cx="2194573" cy="545668"/>
              <a:chOff x="24518228" y="24970085"/>
              <a:chExt cx="1114038" cy="276999"/>
            </a:xfrm>
          </p:grpSpPr>
          <p:cxnSp>
            <p:nvCxnSpPr>
              <p:cNvPr id="124" name="Gerade Verbindung 123">
                <a:extLst>
                  <a:ext uri="{FF2B5EF4-FFF2-40B4-BE49-F238E27FC236}">
                    <a16:creationId xmlns:a16="http://schemas.microsoft.com/office/drawing/2014/main" id="{BB305885-6DFE-F31C-A445-34EEE21F569A}"/>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5" name="Gerade Verbindung 124">
                <a:extLst>
                  <a:ext uri="{FF2B5EF4-FFF2-40B4-BE49-F238E27FC236}">
                    <a16:creationId xmlns:a16="http://schemas.microsoft.com/office/drawing/2014/main" id="{B21D9578-E49D-FCB9-D8DF-DEC5D1ABDF4F}"/>
                  </a:ext>
                </a:extLst>
              </p:cNvPr>
              <p:cNvCxnSpPr/>
              <p:nvPr/>
            </p:nvCxnSpPr>
            <p:spPr>
              <a:xfrm>
                <a:off x="24522545"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a:extLst>
                  <a:ext uri="{FF2B5EF4-FFF2-40B4-BE49-F238E27FC236}">
                    <a16:creationId xmlns:a16="http://schemas.microsoft.com/office/drawing/2014/main" id="{F549D1F7-D0DC-5819-080C-045B971A0417}"/>
                  </a:ext>
                </a:extLst>
              </p:cNvPr>
              <p:cNvCxnSpPr/>
              <p:nvPr/>
            </p:nvCxnSpPr>
            <p:spPr>
              <a:xfrm>
                <a:off x="25632266"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Textfeld 126">
                <a:extLst>
                  <a:ext uri="{FF2B5EF4-FFF2-40B4-BE49-F238E27FC236}">
                    <a16:creationId xmlns:a16="http://schemas.microsoft.com/office/drawing/2014/main" id="{DEB45522-AADB-8FA8-7A54-83737D3A48A4}"/>
                  </a:ext>
                </a:extLst>
              </p:cNvPr>
              <p:cNvSpPr txBox="1"/>
              <p:nvPr/>
            </p:nvSpPr>
            <p:spPr>
              <a:xfrm>
                <a:off x="24952624" y="24970085"/>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grpSp>
        <p:nvGrpSpPr>
          <p:cNvPr id="1030" name="Gruppieren 1029">
            <a:extLst>
              <a:ext uri="{FF2B5EF4-FFF2-40B4-BE49-F238E27FC236}">
                <a16:creationId xmlns:a16="http://schemas.microsoft.com/office/drawing/2014/main" id="{F09D5B17-6107-0200-3ADA-C3912A5BF720}"/>
              </a:ext>
            </a:extLst>
          </p:cNvPr>
          <p:cNvGrpSpPr/>
          <p:nvPr/>
        </p:nvGrpSpPr>
        <p:grpSpPr>
          <a:xfrm>
            <a:off x="16181821" y="30775947"/>
            <a:ext cx="7307035" cy="3054900"/>
            <a:chOff x="9442955" y="32424653"/>
            <a:chExt cx="7381933" cy="3086213"/>
          </a:xfrm>
        </p:grpSpPr>
        <p:sp>
          <p:nvSpPr>
            <p:cNvPr id="120" name="Rechteck 119">
              <a:extLst>
                <a:ext uri="{FF2B5EF4-FFF2-40B4-BE49-F238E27FC236}">
                  <a16:creationId xmlns:a16="http://schemas.microsoft.com/office/drawing/2014/main" id="{7BDA8D49-B32A-6150-802A-BEEAB4AD1A1B}"/>
                </a:ext>
              </a:extLst>
            </p:cNvPr>
            <p:cNvSpPr/>
            <p:nvPr/>
          </p:nvSpPr>
          <p:spPr>
            <a:xfrm>
              <a:off x="9442955" y="32424653"/>
              <a:ext cx="6815546" cy="3086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27" name="Gruppieren 1026">
              <a:extLst>
                <a:ext uri="{FF2B5EF4-FFF2-40B4-BE49-F238E27FC236}">
                  <a16:creationId xmlns:a16="http://schemas.microsoft.com/office/drawing/2014/main" id="{2959AF84-917E-DDEB-4B5B-B0812EBBD973}"/>
                </a:ext>
              </a:extLst>
            </p:cNvPr>
            <p:cNvGrpSpPr/>
            <p:nvPr/>
          </p:nvGrpSpPr>
          <p:grpSpPr>
            <a:xfrm>
              <a:off x="9512496" y="32443082"/>
              <a:ext cx="7312392" cy="3035164"/>
              <a:chOff x="9512496" y="32443082"/>
              <a:chExt cx="7312392" cy="3035164"/>
            </a:xfrm>
          </p:grpSpPr>
          <p:grpSp>
            <p:nvGrpSpPr>
              <p:cNvPr id="119" name="Gruppieren 118">
                <a:extLst>
                  <a:ext uri="{FF2B5EF4-FFF2-40B4-BE49-F238E27FC236}">
                    <a16:creationId xmlns:a16="http://schemas.microsoft.com/office/drawing/2014/main" id="{60D52DDF-44F9-FF5C-1094-61F440964781}"/>
                  </a:ext>
                </a:extLst>
              </p:cNvPr>
              <p:cNvGrpSpPr/>
              <p:nvPr/>
            </p:nvGrpSpPr>
            <p:grpSpPr>
              <a:xfrm>
                <a:off x="9711978" y="32443082"/>
                <a:ext cx="7112910" cy="2871743"/>
                <a:chOff x="9447628" y="34429057"/>
                <a:chExt cx="6500441" cy="2624467"/>
              </a:xfrm>
            </p:grpSpPr>
            <p:grpSp>
              <p:nvGrpSpPr>
                <p:cNvPr id="1026" name="Gruppieren 1025">
                  <a:extLst>
                    <a:ext uri="{FF2B5EF4-FFF2-40B4-BE49-F238E27FC236}">
                      <a16:creationId xmlns:a16="http://schemas.microsoft.com/office/drawing/2014/main" id="{0943ABA9-73B5-6AE2-3428-FB24428057F4}"/>
                    </a:ext>
                  </a:extLst>
                </p:cNvPr>
                <p:cNvGrpSpPr/>
                <p:nvPr/>
              </p:nvGrpSpPr>
              <p:grpSpPr>
                <a:xfrm>
                  <a:off x="9447628" y="34429057"/>
                  <a:ext cx="5976734" cy="2624467"/>
                  <a:chOff x="12215849" y="34395013"/>
                  <a:chExt cx="5976734" cy="2624467"/>
                </a:xfrm>
              </p:grpSpPr>
              <p:pic>
                <p:nvPicPr>
                  <p:cNvPr id="57" name="Grafik 56">
                    <a:extLst>
                      <a:ext uri="{FF2B5EF4-FFF2-40B4-BE49-F238E27FC236}">
                        <a16:creationId xmlns:a16="http://schemas.microsoft.com/office/drawing/2014/main" id="{6D611011-2043-0136-DA6E-70C013411EF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219062" y="34899293"/>
                    <a:ext cx="3487149" cy="2120187"/>
                  </a:xfrm>
                  <a:prstGeom prst="rect">
                    <a:avLst/>
                  </a:prstGeom>
                </p:spPr>
              </p:pic>
              <p:pic>
                <p:nvPicPr>
                  <p:cNvPr id="59" name="Grafik 58">
                    <a:extLst>
                      <a:ext uri="{FF2B5EF4-FFF2-40B4-BE49-F238E27FC236}">
                        <a16:creationId xmlns:a16="http://schemas.microsoft.com/office/drawing/2014/main" id="{D7948B34-67CC-4F99-FC4E-354B717E45D9}"/>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r="14007"/>
                  <a:stretch/>
                </p:blipFill>
                <p:spPr>
                  <a:xfrm>
                    <a:off x="15201751" y="34904852"/>
                    <a:ext cx="2990832" cy="2114627"/>
                  </a:xfrm>
                  <a:prstGeom prst="rect">
                    <a:avLst/>
                  </a:prstGeom>
                </p:spPr>
              </p:pic>
              <p:sp>
                <p:nvSpPr>
                  <p:cNvPr id="60" name="Rechteck 59">
                    <a:extLst>
                      <a:ext uri="{FF2B5EF4-FFF2-40B4-BE49-F238E27FC236}">
                        <a16:creationId xmlns:a16="http://schemas.microsoft.com/office/drawing/2014/main" id="{6DE5A628-B377-66ED-1375-44D758262DF6}"/>
                      </a:ext>
                    </a:extLst>
                  </p:cNvPr>
                  <p:cNvSpPr/>
                  <p:nvPr/>
                </p:nvSpPr>
                <p:spPr>
                  <a:xfrm>
                    <a:off x="12215849" y="34395013"/>
                    <a:ext cx="5976733" cy="635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62" name="Grafik 61">
                    <a:extLst>
                      <a:ext uri="{FF2B5EF4-FFF2-40B4-BE49-F238E27FC236}">
                        <a16:creationId xmlns:a16="http://schemas.microsoft.com/office/drawing/2014/main" id="{A4CD6B59-E21B-E79B-D892-E9213D8EE1AC}"/>
                      </a:ext>
                    </a:extLst>
                  </p:cNvPr>
                  <p:cNvPicPr>
                    <a:picLocks noChangeAspect="1"/>
                  </p:cNvPicPr>
                  <p:nvPr/>
                </p:nvPicPr>
                <p:blipFill rotWithShape="1">
                  <a:blip r:embed="rId15">
                    <a:extLst>
                      <a:ext uri="{28A0092B-C50C-407E-A947-70E740481C1C}">
                        <a14:useLocalDpi xmlns:a14="http://schemas.microsoft.com/office/drawing/2010/main" val="0"/>
                      </a:ext>
                    </a:extLst>
                  </a:blip>
                  <a:srcRect l="85106" t="37300" r="1038" b="44295"/>
                  <a:stretch/>
                </p:blipFill>
                <p:spPr>
                  <a:xfrm>
                    <a:off x="13616551" y="35121332"/>
                    <a:ext cx="1364321" cy="1101850"/>
                  </a:xfrm>
                  <a:prstGeom prst="rect">
                    <a:avLst/>
                  </a:prstGeom>
                </p:spPr>
              </p:pic>
              <p:pic>
                <p:nvPicPr>
                  <p:cNvPr id="1024" name="Grafik 1023">
                    <a:extLst>
                      <a:ext uri="{FF2B5EF4-FFF2-40B4-BE49-F238E27FC236}">
                        <a16:creationId xmlns:a16="http://schemas.microsoft.com/office/drawing/2014/main" id="{5EC629FD-2913-0745-B596-67D07614235A}"/>
                      </a:ext>
                    </a:extLst>
                  </p:cNvPr>
                  <p:cNvPicPr>
                    <a:picLocks noChangeAspect="1"/>
                  </p:cNvPicPr>
                  <p:nvPr/>
                </p:nvPicPr>
                <p:blipFill rotWithShape="1">
                  <a:blip r:embed="rId16">
                    <a:extLst>
                      <a:ext uri="{28A0092B-C50C-407E-A947-70E740481C1C}">
                        <a14:useLocalDpi xmlns:a14="http://schemas.microsoft.com/office/drawing/2010/main" val="0"/>
                      </a:ext>
                    </a:extLst>
                  </a:blip>
                  <a:srcRect l="83215" t="39474" b="46073"/>
                  <a:stretch/>
                </p:blipFill>
                <p:spPr>
                  <a:xfrm>
                    <a:off x="16348148" y="35252030"/>
                    <a:ext cx="1644747" cy="861066"/>
                  </a:xfrm>
                  <a:prstGeom prst="rect">
                    <a:avLst/>
                  </a:prstGeom>
                </p:spPr>
              </p:pic>
              <p:pic>
                <p:nvPicPr>
                  <p:cNvPr id="47" name="Grafik 46" descr="Ein Bild, das Tisch enthält.&#10;&#10;Automatisch generierte Beschreibung">
                    <a:extLst>
                      <a:ext uri="{FF2B5EF4-FFF2-40B4-BE49-F238E27FC236}">
                        <a16:creationId xmlns:a16="http://schemas.microsoft.com/office/drawing/2014/main" id="{2D4320D8-57AA-C9AD-DA49-27E92051DB4D}"/>
                      </a:ext>
                    </a:extLst>
                  </p:cNvPr>
                  <p:cNvPicPr>
                    <a:picLocks noChangeAspect="1"/>
                  </p:cNvPicPr>
                  <p:nvPr/>
                </p:nvPicPr>
                <p:blipFill rotWithShape="1">
                  <a:blip r:embed="rId17">
                    <a:alphaModFix/>
                    <a:extLst>
                      <a:ext uri="{28A0092B-C50C-407E-A947-70E740481C1C}">
                        <a14:useLocalDpi xmlns:a14="http://schemas.microsoft.com/office/drawing/2010/main" val="0"/>
                      </a:ext>
                    </a:extLst>
                  </a:blip>
                  <a:srcRect l="6905" t="4611" r="6355" b="77899"/>
                  <a:stretch/>
                </p:blipFill>
                <p:spPr>
                  <a:xfrm>
                    <a:off x="12215849" y="34397462"/>
                    <a:ext cx="5186613" cy="635077"/>
                  </a:xfrm>
                  <a:prstGeom prst="rect">
                    <a:avLst/>
                  </a:prstGeom>
                </p:spPr>
              </p:pic>
            </p:grpSp>
            <p:sp>
              <p:nvSpPr>
                <p:cNvPr id="141" name="Textfeld 140">
                  <a:extLst>
                    <a:ext uri="{FF2B5EF4-FFF2-40B4-BE49-F238E27FC236}">
                      <a16:creationId xmlns:a16="http://schemas.microsoft.com/office/drawing/2014/main" id="{9A5F927D-911C-A8F8-39CA-B22FCC8561CD}"/>
                    </a:ext>
                  </a:extLst>
                </p:cNvPr>
                <p:cNvSpPr txBox="1"/>
                <p:nvPr/>
              </p:nvSpPr>
              <p:spPr>
                <a:xfrm>
                  <a:off x="13187061" y="34431122"/>
                  <a:ext cx="2761008" cy="369406"/>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Tab. 2: [H3c] Words</a:t>
                  </a:r>
                </a:p>
              </p:txBody>
            </p:sp>
          </p:grpSp>
          <p:sp>
            <p:nvSpPr>
              <p:cNvPr id="144" name="Textfeld 143">
                <a:extLst>
                  <a:ext uri="{FF2B5EF4-FFF2-40B4-BE49-F238E27FC236}">
                    <a16:creationId xmlns:a16="http://schemas.microsoft.com/office/drawing/2014/main" id="{34B19EF7-F9A8-17B1-2146-D2374B4B58CA}"/>
                  </a:ext>
                </a:extLst>
              </p:cNvPr>
              <p:cNvSpPr txBox="1"/>
              <p:nvPr/>
            </p:nvSpPr>
            <p:spPr>
              <a:xfrm rot="16200000">
                <a:off x="8649545" y="33937150"/>
                <a:ext cx="2002902" cy="276999"/>
              </a:xfrm>
              <a:prstGeom prst="rect">
                <a:avLst/>
              </a:prstGeom>
              <a:solidFill>
                <a:schemeClr val="bg1"/>
              </a:solidFill>
            </p:spPr>
            <p:txBody>
              <a:bodyPr wrap="square" rtlCol="0">
                <a:spAutoFit/>
              </a:bodyPr>
              <a:lstStyle/>
              <a:p>
                <a:pPr algn="ct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p:txBody>
          </p:sp>
          <p:sp>
            <p:nvSpPr>
              <p:cNvPr id="146" name="Textfeld 145">
                <a:extLst>
                  <a:ext uri="{FF2B5EF4-FFF2-40B4-BE49-F238E27FC236}">
                    <a16:creationId xmlns:a16="http://schemas.microsoft.com/office/drawing/2014/main" id="{4072C9C2-8589-8B1C-BDB8-EF4FB776B445}"/>
                  </a:ext>
                </a:extLst>
              </p:cNvPr>
              <p:cNvSpPr txBox="1"/>
              <p:nvPr/>
            </p:nvSpPr>
            <p:spPr>
              <a:xfrm rot="16200000">
                <a:off x="11919788" y="33937149"/>
                <a:ext cx="2002902" cy="276999"/>
              </a:xfrm>
              <a:prstGeom prst="rect">
                <a:avLst/>
              </a:prstGeom>
              <a:solidFill>
                <a:schemeClr val="bg1"/>
              </a:solidFill>
            </p:spPr>
            <p:txBody>
              <a:bodyPr wrap="square" rtlCol="0">
                <a:spAutoFit/>
              </a:bodyPr>
              <a:lstStyle/>
              <a:p>
                <a:pPr algn="ct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p:txBody>
          </p:sp>
          <p:sp>
            <p:nvSpPr>
              <p:cNvPr id="147" name="Textfeld 146">
                <a:extLst>
                  <a:ext uri="{FF2B5EF4-FFF2-40B4-BE49-F238E27FC236}">
                    <a16:creationId xmlns:a16="http://schemas.microsoft.com/office/drawing/2014/main" id="{833283C9-7D52-F387-9BED-21A7DE74DED7}"/>
                  </a:ext>
                </a:extLst>
              </p:cNvPr>
              <p:cNvSpPr txBox="1"/>
              <p:nvPr/>
            </p:nvSpPr>
            <p:spPr>
              <a:xfrm>
                <a:off x="10982408" y="35201247"/>
                <a:ext cx="4434176" cy="276999"/>
              </a:xfrm>
              <a:prstGeom prst="rect">
                <a:avLst/>
              </a:prstGeom>
              <a:solidFill>
                <a:schemeClr val="bg1"/>
              </a:solid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Word Count                                                                        Word Count</a:t>
                </a:r>
              </a:p>
            </p:txBody>
          </p:sp>
        </p:grpSp>
      </p:grpSp>
      <p:grpSp>
        <p:nvGrpSpPr>
          <p:cNvPr id="1043" name="Gruppieren 1042">
            <a:extLst>
              <a:ext uri="{FF2B5EF4-FFF2-40B4-BE49-F238E27FC236}">
                <a16:creationId xmlns:a16="http://schemas.microsoft.com/office/drawing/2014/main" id="{AB490CCC-6913-1ADD-893D-8954DAF8C468}"/>
              </a:ext>
            </a:extLst>
          </p:cNvPr>
          <p:cNvGrpSpPr/>
          <p:nvPr/>
        </p:nvGrpSpPr>
        <p:grpSpPr>
          <a:xfrm>
            <a:off x="18200214" y="34148072"/>
            <a:ext cx="11191016" cy="4083599"/>
            <a:chOff x="30417589" y="29703037"/>
            <a:chExt cx="11191016" cy="4083599"/>
          </a:xfrm>
        </p:grpSpPr>
        <p:sp>
          <p:nvSpPr>
            <p:cNvPr id="1035" name="Rechteck 1034">
              <a:extLst>
                <a:ext uri="{FF2B5EF4-FFF2-40B4-BE49-F238E27FC236}">
                  <a16:creationId xmlns:a16="http://schemas.microsoft.com/office/drawing/2014/main" id="{0392C5C8-4E0D-3D3F-AC41-D0402D31FE61}"/>
                </a:ext>
              </a:extLst>
            </p:cNvPr>
            <p:cNvSpPr/>
            <p:nvPr/>
          </p:nvSpPr>
          <p:spPr>
            <a:xfrm>
              <a:off x="30433876" y="29703037"/>
              <a:ext cx="10937012" cy="4083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42" name="Gruppieren 1041">
              <a:extLst>
                <a:ext uri="{FF2B5EF4-FFF2-40B4-BE49-F238E27FC236}">
                  <a16:creationId xmlns:a16="http://schemas.microsoft.com/office/drawing/2014/main" id="{343E232F-F3F4-9242-064E-0C668E760F79}"/>
                </a:ext>
              </a:extLst>
            </p:cNvPr>
            <p:cNvGrpSpPr/>
            <p:nvPr/>
          </p:nvGrpSpPr>
          <p:grpSpPr>
            <a:xfrm>
              <a:off x="30417589" y="29713351"/>
              <a:ext cx="11191016" cy="4027330"/>
              <a:chOff x="30417589" y="29713351"/>
              <a:chExt cx="11191016" cy="4027330"/>
            </a:xfrm>
          </p:grpSpPr>
          <p:sp>
            <p:nvSpPr>
              <p:cNvPr id="158" name="Textfeld 157">
                <a:extLst>
                  <a:ext uri="{FF2B5EF4-FFF2-40B4-BE49-F238E27FC236}">
                    <a16:creationId xmlns:a16="http://schemas.microsoft.com/office/drawing/2014/main" id="{087D0103-25E7-5695-F06C-A0DE9F41F610}"/>
                  </a:ext>
                </a:extLst>
              </p:cNvPr>
              <p:cNvSpPr txBox="1"/>
              <p:nvPr/>
            </p:nvSpPr>
            <p:spPr>
              <a:xfrm>
                <a:off x="30417589" y="29713351"/>
                <a:ext cx="11191016" cy="400110"/>
              </a:xfrm>
              <a:prstGeom prst="rect">
                <a:avLst/>
              </a:prstGeom>
              <a:noFill/>
              <a:ln>
                <a:noFill/>
              </a:ln>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Fig. 6: [H3a] Relative  </a:t>
                </a:r>
                <a:r>
                  <a:rPr lang="de-DE" sz="2000" dirty="0" err="1">
                    <a:latin typeface="Franklin Gothic Book" panose="020B0503020102020204" pitchFamily="34" charset="0"/>
                    <a:ea typeface="Franklin Gothic Book" charset="0"/>
                    <a:cs typeface="Franklin Gothic Book" charset="0"/>
                  </a:rPr>
                  <a:t>no</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lines</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by</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&amp; </a:t>
                </a:r>
                <a:r>
                  <a:rPr lang="de-DE" sz="2000" dirty="0" err="1">
                    <a:latin typeface="Franklin Gothic Book" panose="020B0503020102020204" pitchFamily="34" charset="0"/>
                    <a:ea typeface="Franklin Gothic Book" charset="0"/>
                    <a:cs typeface="Franklin Gothic Book" charset="0"/>
                  </a:rPr>
                  <a:t>season</a:t>
                </a:r>
                <a:r>
                  <a:rPr lang="de-DE" sz="2000" dirty="0">
                    <a:latin typeface="Franklin Gothic Book" panose="020B0503020102020204" pitchFamily="34" charset="0"/>
                    <a:ea typeface="Franklin Gothic Book" charset="0"/>
                    <a:cs typeface="Franklin Gothic Book" charset="0"/>
                  </a:rPr>
                  <a:t> (A), </a:t>
                </a:r>
                <a:r>
                  <a:rPr lang="de-DE" sz="2000" dirty="0" err="1">
                    <a:latin typeface="Franklin Gothic Book" panose="020B0503020102020204" pitchFamily="34" charset="0"/>
                    <a:ea typeface="Franklin Gothic Book" charset="0"/>
                    <a:cs typeface="Franklin Gothic Book" charset="0"/>
                  </a:rPr>
                  <a:t>no</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characters</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by</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&amp; </a:t>
                </a:r>
                <a:r>
                  <a:rPr lang="de-DE" sz="2000" dirty="0" err="1">
                    <a:latin typeface="Franklin Gothic Book" panose="020B0503020102020204" pitchFamily="34" charset="0"/>
                    <a:ea typeface="Franklin Gothic Book" charset="0"/>
                    <a:cs typeface="Franklin Gothic Book" charset="0"/>
                  </a:rPr>
                  <a:t>season</a:t>
                </a:r>
                <a:r>
                  <a:rPr lang="de-DE" sz="2000" dirty="0">
                    <a:latin typeface="Franklin Gothic Book" panose="020B0503020102020204" pitchFamily="34" charset="0"/>
                    <a:ea typeface="Franklin Gothic Book" charset="0"/>
                    <a:cs typeface="Franklin Gothic Book" charset="0"/>
                  </a:rPr>
                  <a:t> (B)</a:t>
                </a:r>
              </a:p>
            </p:txBody>
          </p:sp>
          <p:grpSp>
            <p:nvGrpSpPr>
              <p:cNvPr id="1041" name="Gruppieren 1040">
                <a:extLst>
                  <a:ext uri="{FF2B5EF4-FFF2-40B4-BE49-F238E27FC236}">
                    <a16:creationId xmlns:a16="http://schemas.microsoft.com/office/drawing/2014/main" id="{23663F86-B4FB-C347-5602-6AFD172D1F11}"/>
                  </a:ext>
                </a:extLst>
              </p:cNvPr>
              <p:cNvGrpSpPr/>
              <p:nvPr/>
            </p:nvGrpSpPr>
            <p:grpSpPr>
              <a:xfrm>
                <a:off x="30528724" y="30050113"/>
                <a:ext cx="10489948" cy="3690568"/>
                <a:chOff x="30528724" y="30050113"/>
                <a:chExt cx="10489948" cy="3690568"/>
              </a:xfrm>
            </p:grpSpPr>
            <p:pic>
              <p:nvPicPr>
                <p:cNvPr id="1034" name="Grafik 1033">
                  <a:extLst>
                    <a:ext uri="{FF2B5EF4-FFF2-40B4-BE49-F238E27FC236}">
                      <a16:creationId xmlns:a16="http://schemas.microsoft.com/office/drawing/2014/main" id="{2013C626-E8BE-C67F-84E2-E2A8593DCBD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0813600" y="30220704"/>
                  <a:ext cx="4905594" cy="3196812"/>
                </a:xfrm>
                <a:prstGeom prst="rect">
                  <a:avLst/>
                </a:prstGeom>
                <a:ln>
                  <a:noFill/>
                </a:ln>
              </p:spPr>
            </p:pic>
            <p:sp>
              <p:nvSpPr>
                <p:cNvPr id="155" name="Textfeld 154">
                  <a:extLst>
                    <a:ext uri="{FF2B5EF4-FFF2-40B4-BE49-F238E27FC236}">
                      <a16:creationId xmlns:a16="http://schemas.microsoft.com/office/drawing/2014/main" id="{8D628F7A-D7B8-5489-CBBD-937FF77B8FF3}"/>
                    </a:ext>
                  </a:extLst>
                </p:cNvPr>
                <p:cNvSpPr txBox="1"/>
                <p:nvPr/>
              </p:nvSpPr>
              <p:spPr>
                <a:xfrm>
                  <a:off x="30906139" y="33279016"/>
                  <a:ext cx="4383321" cy="461665"/>
                </a:xfrm>
                <a:prstGeom prst="rect">
                  <a:avLst/>
                </a:prstGeom>
                <a:solidFill>
                  <a:schemeClr val="bg1"/>
                </a:solidFill>
                <a:ln>
                  <a:noFill/>
                </a:ln>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1                                   2</a:t>
                  </a:r>
                  <a:r>
                    <a:rPr lang="de-DE" sz="1200" dirty="0">
                      <a:solidFill>
                        <a:schemeClr val="bg2">
                          <a:lumMod val="25000"/>
                        </a:schemeClr>
                      </a:solidFill>
                      <a:ea typeface="Franklin Gothic Book" charset="0"/>
                      <a:cs typeface="Franklin Gothic Book" charset="0"/>
                    </a:rPr>
                    <a:t>                                   3                                   4</a:t>
                  </a:r>
                </a:p>
                <a:p>
                  <a:pPr algn="ctr"/>
                  <a:r>
                    <a:rPr lang="de-DE" sz="1200" dirty="0">
                      <a:solidFill>
                        <a:schemeClr val="bg2">
                          <a:lumMod val="25000"/>
                        </a:schemeClr>
                      </a:solidFill>
                      <a:latin typeface="+mj-lt"/>
                      <a:ea typeface="Franklin Gothic Book" charset="0"/>
                      <a:cs typeface="Franklin Gothic Book" charset="0"/>
                    </a:rPr>
                    <a:t>Season</a:t>
                  </a:r>
                </a:p>
              </p:txBody>
            </p:sp>
            <p:pic>
              <p:nvPicPr>
                <p:cNvPr id="157" name="Grafik 156">
                  <a:extLst>
                    <a:ext uri="{FF2B5EF4-FFF2-40B4-BE49-F238E27FC236}">
                      <a16:creationId xmlns:a16="http://schemas.microsoft.com/office/drawing/2014/main" id="{DC1DFEAC-CCAF-4D10-F9C1-386AC9ABEDFB}"/>
                    </a:ext>
                  </a:extLst>
                </p:cNvPr>
                <p:cNvPicPr>
                  <a:picLocks noChangeAspect="1"/>
                </p:cNvPicPr>
                <p:nvPr/>
              </p:nvPicPr>
              <p:blipFill rotWithShape="1">
                <a:blip r:embed="rId19">
                  <a:extLst>
                    <a:ext uri="{28A0092B-C50C-407E-A947-70E740481C1C}">
                      <a14:useLocalDpi xmlns:a14="http://schemas.microsoft.com/office/drawing/2010/main" val="0"/>
                    </a:ext>
                  </a:extLst>
                </a:blip>
                <a:srcRect l="88960" t="39795" r="-1108" b="45764"/>
                <a:stretch/>
              </p:blipFill>
              <p:spPr>
                <a:xfrm>
                  <a:off x="34281573" y="30220704"/>
                  <a:ext cx="1621338" cy="1256107"/>
                </a:xfrm>
                <a:prstGeom prst="rect">
                  <a:avLst/>
                </a:prstGeom>
                <a:ln>
                  <a:noFill/>
                </a:ln>
              </p:spPr>
            </p:pic>
            <p:sp>
              <p:nvSpPr>
                <p:cNvPr id="1036" name="Rechteck 1035">
                  <a:extLst>
                    <a:ext uri="{FF2B5EF4-FFF2-40B4-BE49-F238E27FC236}">
                      <a16:creationId xmlns:a16="http://schemas.microsoft.com/office/drawing/2014/main" id="{C48DC7F6-2091-B466-A322-68F6FDC408C4}"/>
                    </a:ext>
                  </a:extLst>
                </p:cNvPr>
                <p:cNvSpPr/>
                <p:nvPr/>
              </p:nvSpPr>
              <p:spPr>
                <a:xfrm>
                  <a:off x="34638536" y="31523890"/>
                  <a:ext cx="1382290" cy="414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2" name="Grafik 161">
                  <a:extLst>
                    <a:ext uri="{FF2B5EF4-FFF2-40B4-BE49-F238E27FC236}">
                      <a16:creationId xmlns:a16="http://schemas.microsoft.com/office/drawing/2014/main" id="{A89FB246-34F0-7D2C-EA7D-0342D0100E9A}"/>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6068318" y="30220704"/>
                  <a:ext cx="4905594" cy="3196812"/>
                </a:xfrm>
                <a:prstGeom prst="rect">
                  <a:avLst/>
                </a:prstGeom>
                <a:ln>
                  <a:noFill/>
                </a:ln>
              </p:spPr>
            </p:pic>
            <p:sp>
              <p:nvSpPr>
                <p:cNvPr id="166" name="Textfeld 165">
                  <a:extLst>
                    <a:ext uri="{FF2B5EF4-FFF2-40B4-BE49-F238E27FC236}">
                      <a16:creationId xmlns:a16="http://schemas.microsoft.com/office/drawing/2014/main" id="{12EABAD0-600E-B1C0-6F15-1CA787DAA535}"/>
                    </a:ext>
                  </a:extLst>
                </p:cNvPr>
                <p:cNvSpPr txBox="1"/>
                <p:nvPr/>
              </p:nvSpPr>
              <p:spPr>
                <a:xfrm>
                  <a:off x="36175295" y="33278471"/>
                  <a:ext cx="4383321" cy="461665"/>
                </a:xfrm>
                <a:prstGeom prst="rect">
                  <a:avLst/>
                </a:prstGeom>
                <a:solidFill>
                  <a:schemeClr val="bg1"/>
                </a:solidFill>
                <a:ln>
                  <a:noFill/>
                </a:ln>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1                                   2</a:t>
                  </a:r>
                  <a:r>
                    <a:rPr lang="de-DE" sz="1200" dirty="0">
                      <a:solidFill>
                        <a:schemeClr val="bg2">
                          <a:lumMod val="25000"/>
                        </a:schemeClr>
                      </a:solidFill>
                      <a:ea typeface="Franklin Gothic Book" charset="0"/>
                      <a:cs typeface="Franklin Gothic Book" charset="0"/>
                    </a:rPr>
                    <a:t>                                   3                                   4</a:t>
                  </a:r>
                </a:p>
                <a:p>
                  <a:pPr algn="ctr"/>
                  <a:r>
                    <a:rPr lang="de-DE" sz="1200" dirty="0">
                      <a:solidFill>
                        <a:schemeClr val="bg2">
                          <a:lumMod val="25000"/>
                        </a:schemeClr>
                      </a:solidFill>
                      <a:latin typeface="+mj-lt"/>
                      <a:ea typeface="Franklin Gothic Book" charset="0"/>
                      <a:cs typeface="Franklin Gothic Book" charset="0"/>
                    </a:rPr>
                    <a:t>Season</a:t>
                  </a:r>
                </a:p>
              </p:txBody>
            </p:sp>
            <p:sp>
              <p:nvSpPr>
                <p:cNvPr id="1039" name="Rechteck 1038">
                  <a:extLst>
                    <a:ext uri="{FF2B5EF4-FFF2-40B4-BE49-F238E27FC236}">
                      <a16:creationId xmlns:a16="http://schemas.microsoft.com/office/drawing/2014/main" id="{A885B429-BE65-B620-4CBB-1BE83F423F4F}"/>
                    </a:ext>
                  </a:extLst>
                </p:cNvPr>
                <p:cNvSpPr/>
                <p:nvPr/>
              </p:nvSpPr>
              <p:spPr>
                <a:xfrm>
                  <a:off x="40047863" y="31346775"/>
                  <a:ext cx="970809" cy="78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3" name="Textfeld 162">
                  <a:extLst>
                    <a:ext uri="{FF2B5EF4-FFF2-40B4-BE49-F238E27FC236}">
                      <a16:creationId xmlns:a16="http://schemas.microsoft.com/office/drawing/2014/main" id="{7C161BA9-F7FF-7897-A8FC-3D5D1A3803EF}"/>
                    </a:ext>
                  </a:extLst>
                </p:cNvPr>
                <p:cNvSpPr txBox="1"/>
                <p:nvPr/>
              </p:nvSpPr>
              <p:spPr>
                <a:xfrm rot="16200000">
                  <a:off x="34456309" y="31604549"/>
                  <a:ext cx="3125585" cy="461665"/>
                </a:xfrm>
                <a:prstGeom prst="rect">
                  <a:avLst/>
                </a:prstGeom>
                <a:solidFill>
                  <a:schemeClr val="bg1"/>
                </a:solidFill>
                <a:ln>
                  <a:noFill/>
                </a:ln>
              </p:spPr>
              <p:txBody>
                <a:bodyPr wrap="square" rtlCol="0">
                  <a:spAutoFit/>
                </a:bodyPr>
                <a:lstStyle/>
                <a:p>
                  <a:pPr algn="ctr"/>
                  <a:r>
                    <a:rPr lang="de-DE" sz="1200" dirty="0">
                      <a:solidFill>
                        <a:schemeClr val="bg2">
                          <a:lumMod val="25000"/>
                        </a:schemeClr>
                      </a:solidFill>
                      <a:latin typeface="+mj-lt"/>
                      <a:ea typeface="Franklin Gothic Book" charset="0"/>
                      <a:cs typeface="Franklin Gothic Book" charset="0"/>
                    </a:rPr>
                    <a:t>Character </a:t>
                  </a: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a:p>
                  <a:pPr algn="ctr"/>
                  <a:endParaRPr lang="de-DE" sz="1200" dirty="0">
                    <a:solidFill>
                      <a:schemeClr val="bg2">
                        <a:lumMod val="25000"/>
                      </a:schemeClr>
                    </a:solidFill>
                    <a:latin typeface="+mj-lt"/>
                    <a:ea typeface="Franklin Gothic Book" charset="0"/>
                    <a:cs typeface="Franklin Gothic Book" charset="0"/>
                  </a:endParaRPr>
                </a:p>
              </p:txBody>
            </p:sp>
            <p:sp>
              <p:nvSpPr>
                <p:cNvPr id="168" name="Textfeld 167">
                  <a:extLst>
                    <a:ext uri="{FF2B5EF4-FFF2-40B4-BE49-F238E27FC236}">
                      <a16:creationId xmlns:a16="http://schemas.microsoft.com/office/drawing/2014/main" id="{94BFA9EC-29C1-648B-5B91-3239CD0F172E}"/>
                    </a:ext>
                  </a:extLst>
                </p:cNvPr>
                <p:cNvSpPr txBox="1"/>
                <p:nvPr/>
              </p:nvSpPr>
              <p:spPr>
                <a:xfrm>
                  <a:off x="35879306" y="30242238"/>
                  <a:ext cx="461665" cy="3216265"/>
                </a:xfrm>
                <a:prstGeom prst="rect">
                  <a:avLst/>
                </a:prstGeom>
                <a:noFill/>
                <a:ln>
                  <a:noFill/>
                </a:ln>
              </p:spPr>
              <p:txBody>
                <a:bodyPr wrap="square" rtlCol="0">
                  <a:spAutoFit/>
                </a:bodyPr>
                <a:lstStyle/>
                <a:p>
                  <a:pPr algn="r"/>
                  <a:r>
                    <a:rPr lang="de-DE" sz="1200" dirty="0">
                      <a:solidFill>
                        <a:schemeClr val="bg2">
                          <a:lumMod val="25000"/>
                        </a:schemeClr>
                      </a:solidFill>
                      <a:latin typeface="+mj-lt"/>
                      <a:ea typeface="Franklin Gothic Book" charset="0"/>
                      <a:cs typeface="Franklin Gothic Book" charset="0"/>
                    </a:rPr>
                    <a:t>100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75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50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25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8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0</a:t>
                  </a:r>
                </a:p>
                <a:p>
                  <a:pPr algn="r"/>
                  <a:endParaRPr lang="de-DE" sz="1200" dirty="0">
                    <a:solidFill>
                      <a:schemeClr val="bg2">
                        <a:lumMod val="25000"/>
                      </a:schemeClr>
                    </a:solidFill>
                    <a:ea typeface="Franklin Gothic Book" charset="0"/>
                    <a:cs typeface="Franklin Gothic Book" charset="0"/>
                  </a:endParaRPr>
                </a:p>
              </p:txBody>
            </p:sp>
            <p:sp>
              <p:nvSpPr>
                <p:cNvPr id="169" name="Textfeld 168">
                  <a:extLst>
                    <a:ext uri="{FF2B5EF4-FFF2-40B4-BE49-F238E27FC236}">
                      <a16:creationId xmlns:a16="http://schemas.microsoft.com/office/drawing/2014/main" id="{0E26FAC8-9288-A0A5-C53D-518A58389C52}"/>
                    </a:ext>
                  </a:extLst>
                </p:cNvPr>
                <p:cNvSpPr txBox="1"/>
                <p:nvPr/>
              </p:nvSpPr>
              <p:spPr>
                <a:xfrm rot="16200000">
                  <a:off x="29196764" y="31552663"/>
                  <a:ext cx="3125585" cy="461665"/>
                </a:xfrm>
                <a:prstGeom prst="rect">
                  <a:avLst/>
                </a:prstGeom>
                <a:solidFill>
                  <a:schemeClr val="bg1"/>
                </a:solidFill>
                <a:ln>
                  <a:noFill/>
                </a:ln>
              </p:spPr>
              <p:txBody>
                <a:bodyPr wrap="square" rtlCol="0">
                  <a:spAutoFit/>
                </a:bodyPr>
                <a:lstStyle/>
                <a:p>
                  <a:pPr algn="ctr"/>
                  <a:r>
                    <a:rPr lang="de-DE" sz="1200" dirty="0">
                      <a:solidFill>
                        <a:schemeClr val="bg2">
                          <a:lumMod val="25000"/>
                        </a:schemeClr>
                      </a:solidFill>
                      <a:latin typeface="+mj-lt"/>
                      <a:ea typeface="Franklin Gothic Book" charset="0"/>
                      <a:cs typeface="Franklin Gothic Book" charset="0"/>
                    </a:rPr>
                    <a:t>Relative </a:t>
                  </a:r>
                  <a:r>
                    <a:rPr lang="de-DE" sz="1200" dirty="0" err="1">
                      <a:solidFill>
                        <a:schemeClr val="bg2">
                          <a:lumMod val="25000"/>
                        </a:schemeClr>
                      </a:solidFill>
                      <a:latin typeface="+mj-lt"/>
                      <a:ea typeface="Franklin Gothic Book" charset="0"/>
                      <a:cs typeface="Franklin Gothic Book" charset="0"/>
                    </a:rPr>
                    <a:t>line</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a:p>
                  <a:pPr algn="ctr"/>
                  <a:endParaRPr lang="de-DE" sz="1200" dirty="0">
                    <a:solidFill>
                      <a:schemeClr val="bg2">
                        <a:lumMod val="25000"/>
                      </a:schemeClr>
                    </a:solidFill>
                    <a:latin typeface="+mj-lt"/>
                    <a:ea typeface="Franklin Gothic Book" charset="0"/>
                    <a:cs typeface="Franklin Gothic Book" charset="0"/>
                  </a:endParaRPr>
                </a:p>
              </p:txBody>
            </p:sp>
            <p:sp>
              <p:nvSpPr>
                <p:cNvPr id="170" name="Textfeld 169">
                  <a:extLst>
                    <a:ext uri="{FF2B5EF4-FFF2-40B4-BE49-F238E27FC236}">
                      <a16:creationId xmlns:a16="http://schemas.microsoft.com/office/drawing/2014/main" id="{4D07C734-B23A-154D-091D-51753F1A4BEC}"/>
                    </a:ext>
                  </a:extLst>
                </p:cNvPr>
                <p:cNvSpPr txBox="1"/>
                <p:nvPr/>
              </p:nvSpPr>
              <p:spPr>
                <a:xfrm>
                  <a:off x="30623586" y="30242238"/>
                  <a:ext cx="461665" cy="3216265"/>
                </a:xfrm>
                <a:prstGeom prst="rect">
                  <a:avLst/>
                </a:prstGeom>
                <a:noFill/>
                <a:ln>
                  <a:noFill/>
                </a:ln>
              </p:spPr>
              <p:txBody>
                <a:bodyPr wrap="square" rtlCol="0">
                  <a:spAutoFit/>
                </a:bodyPr>
                <a:lstStyle/>
                <a:p>
                  <a:pPr algn="r"/>
                  <a:r>
                    <a:rPr lang="de-DE" sz="1200" dirty="0">
                      <a:solidFill>
                        <a:schemeClr val="bg2">
                          <a:lumMod val="25000"/>
                        </a:schemeClr>
                      </a:solidFill>
                      <a:latin typeface="+mj-lt"/>
                      <a:ea typeface="Franklin Gothic Book" charset="0"/>
                      <a:cs typeface="Franklin Gothic Book" charset="0"/>
                    </a:rPr>
                    <a:t>100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75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50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25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8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0</a:t>
                  </a:r>
                </a:p>
                <a:p>
                  <a:pPr algn="r"/>
                  <a:endParaRPr lang="de-DE" sz="1200" dirty="0">
                    <a:solidFill>
                      <a:schemeClr val="bg2">
                        <a:lumMod val="25000"/>
                      </a:schemeClr>
                    </a:solidFill>
                    <a:ea typeface="Franklin Gothic Book" charset="0"/>
                    <a:cs typeface="Franklin Gothic Book" charset="0"/>
                  </a:endParaRPr>
                </a:p>
              </p:txBody>
            </p:sp>
            <p:sp>
              <p:nvSpPr>
                <p:cNvPr id="1040" name="Textfeld 1039">
                  <a:extLst>
                    <a:ext uri="{FF2B5EF4-FFF2-40B4-BE49-F238E27FC236}">
                      <a16:creationId xmlns:a16="http://schemas.microsoft.com/office/drawing/2014/main" id="{64776641-82CF-B200-A4D9-7751AF7726F7}"/>
                    </a:ext>
                  </a:extLst>
                </p:cNvPr>
                <p:cNvSpPr txBox="1"/>
                <p:nvPr/>
              </p:nvSpPr>
              <p:spPr>
                <a:xfrm>
                  <a:off x="31078593" y="30084356"/>
                  <a:ext cx="818148" cy="553998"/>
                </a:xfrm>
                <a:prstGeom prst="rect">
                  <a:avLst/>
                </a:prstGeom>
                <a:noFill/>
                <a:ln>
                  <a:noFill/>
                </a:ln>
              </p:spPr>
              <p:txBody>
                <a:bodyPr wrap="square" rtlCol="0">
                  <a:spAutoFit/>
                </a:bodyPr>
                <a:lstStyle/>
                <a:p>
                  <a:r>
                    <a:rPr lang="de-DE" sz="3000" b="1" dirty="0">
                      <a:solidFill>
                        <a:schemeClr val="bg2">
                          <a:lumMod val="25000"/>
                        </a:schemeClr>
                      </a:solidFill>
                      <a:latin typeface="Franklin Gothic Book" panose="020B0503020102020204" pitchFamily="34" charset="0"/>
                      <a:ea typeface="Franklin Gothic Book" charset="0"/>
                      <a:cs typeface="Franklin Gothic Book" charset="0"/>
                    </a:rPr>
                    <a:t>A</a:t>
                  </a:r>
                </a:p>
              </p:txBody>
            </p:sp>
            <p:sp>
              <p:nvSpPr>
                <p:cNvPr id="172" name="Textfeld 171">
                  <a:extLst>
                    <a:ext uri="{FF2B5EF4-FFF2-40B4-BE49-F238E27FC236}">
                      <a16:creationId xmlns:a16="http://schemas.microsoft.com/office/drawing/2014/main" id="{B2C7C0BE-B03F-4174-A64B-CC7E273F9746}"/>
                    </a:ext>
                  </a:extLst>
                </p:cNvPr>
                <p:cNvSpPr txBox="1"/>
                <p:nvPr/>
              </p:nvSpPr>
              <p:spPr>
                <a:xfrm>
                  <a:off x="36334156" y="30050113"/>
                  <a:ext cx="818148" cy="553998"/>
                </a:xfrm>
                <a:prstGeom prst="rect">
                  <a:avLst/>
                </a:prstGeom>
                <a:noFill/>
                <a:ln>
                  <a:noFill/>
                </a:ln>
              </p:spPr>
              <p:txBody>
                <a:bodyPr wrap="square" rtlCol="0">
                  <a:spAutoFit/>
                </a:bodyPr>
                <a:lstStyle/>
                <a:p>
                  <a:r>
                    <a:rPr lang="de-DE" sz="3000" b="1" dirty="0">
                      <a:solidFill>
                        <a:schemeClr val="bg2">
                          <a:lumMod val="25000"/>
                        </a:schemeClr>
                      </a:solidFill>
                      <a:latin typeface="Franklin Gothic Book" panose="020B0503020102020204" pitchFamily="34" charset="0"/>
                      <a:ea typeface="Franklin Gothic Book" charset="0"/>
                      <a:cs typeface="Franklin Gothic Book" charset="0"/>
                    </a:rPr>
                    <a:t>B</a:t>
                  </a:r>
                </a:p>
              </p:txBody>
            </p:sp>
          </p:grpSp>
        </p:grpSp>
      </p:grpSp>
      <p:grpSp>
        <p:nvGrpSpPr>
          <p:cNvPr id="26" name="Gruppieren 25">
            <a:extLst>
              <a:ext uri="{FF2B5EF4-FFF2-40B4-BE49-F238E27FC236}">
                <a16:creationId xmlns:a16="http://schemas.microsoft.com/office/drawing/2014/main" id="{34F56E77-EDA2-2888-C0F6-03F52E7C3BD6}"/>
              </a:ext>
            </a:extLst>
          </p:cNvPr>
          <p:cNvGrpSpPr/>
          <p:nvPr/>
        </p:nvGrpSpPr>
        <p:grpSpPr>
          <a:xfrm>
            <a:off x="23326385" y="28113496"/>
            <a:ext cx="6039445" cy="5716330"/>
            <a:chOff x="17592426" y="28459532"/>
            <a:chExt cx="6039445" cy="5716330"/>
          </a:xfrm>
        </p:grpSpPr>
        <p:pic>
          <p:nvPicPr>
            <p:cNvPr id="25" name="Grafik 24">
              <a:extLst>
                <a:ext uri="{FF2B5EF4-FFF2-40B4-BE49-F238E27FC236}">
                  <a16:creationId xmlns:a16="http://schemas.microsoft.com/office/drawing/2014/main" id="{B822F633-06F5-1E01-09F2-D5DF64C12AF6}"/>
                </a:ext>
              </a:extLst>
            </p:cNvPr>
            <p:cNvPicPr>
              <a:picLocks noChangeAspect="1"/>
            </p:cNvPicPr>
            <p:nvPr/>
          </p:nvPicPr>
          <p:blipFill rotWithShape="1">
            <a:blip r:embed="rId21">
              <a:alphaModFix/>
              <a:extLst>
                <a:ext uri="{28A0092B-C50C-407E-A947-70E740481C1C}">
                  <a14:useLocalDpi xmlns:a14="http://schemas.microsoft.com/office/drawing/2010/main" val="0"/>
                </a:ext>
              </a:extLst>
            </a:blip>
            <a:srcRect l="21320" t="134" r="17400" b="7631"/>
            <a:stretch/>
          </p:blipFill>
          <p:spPr>
            <a:xfrm>
              <a:off x="17592426" y="28459532"/>
              <a:ext cx="5836853" cy="5716330"/>
            </a:xfrm>
            <a:prstGeom prst="rect">
              <a:avLst/>
            </a:prstGeom>
          </p:spPr>
        </p:pic>
        <p:sp>
          <p:nvSpPr>
            <p:cNvPr id="133" name="Textfeld 132">
              <a:extLst>
                <a:ext uri="{FF2B5EF4-FFF2-40B4-BE49-F238E27FC236}">
                  <a16:creationId xmlns:a16="http://schemas.microsoft.com/office/drawing/2014/main" id="{CC0B611A-486E-0479-82F1-ADEA282136FA}"/>
                </a:ext>
              </a:extLst>
            </p:cNvPr>
            <p:cNvSpPr txBox="1"/>
            <p:nvPr/>
          </p:nvSpPr>
          <p:spPr>
            <a:xfrm>
              <a:off x="17592426" y="28506868"/>
              <a:ext cx="6039445"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Fig. 5: [H2]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pot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role</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models</a:t>
              </a:r>
              <a:r>
                <a:rPr lang="de-DE" sz="2000" dirty="0">
                  <a:latin typeface="Franklin Gothic Book" panose="020B0503020102020204" pitchFamily="34" charset="0"/>
                  <a:ea typeface="Franklin Gothic Book" charset="0"/>
                  <a:cs typeface="Franklin Gothic Book" charset="0"/>
                </a:rPr>
                <a:t> and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t>
              </a:r>
            </a:p>
          </p:txBody>
        </p:sp>
      </p:grpSp>
      <p:sp>
        <p:nvSpPr>
          <p:cNvPr id="145" name="Textfeld 144">
            <a:extLst>
              <a:ext uri="{FF2B5EF4-FFF2-40B4-BE49-F238E27FC236}">
                <a16:creationId xmlns:a16="http://schemas.microsoft.com/office/drawing/2014/main" id="{6EA28249-0D4A-F952-FCFE-FB88168FB548}"/>
              </a:ext>
            </a:extLst>
          </p:cNvPr>
          <p:cNvSpPr txBox="1"/>
          <p:nvPr/>
        </p:nvSpPr>
        <p:spPr>
          <a:xfrm>
            <a:off x="17561108" y="30894165"/>
            <a:ext cx="2677810" cy="276999"/>
          </a:xfrm>
          <a:prstGeom prst="rect">
            <a:avLst/>
          </a:prstGeom>
          <a:no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*not sign. </a:t>
            </a:r>
            <a:r>
              <a:rPr lang="de-DE" sz="1200" dirty="0" err="1">
                <a:solidFill>
                  <a:schemeClr val="bg2">
                    <a:lumMod val="25000"/>
                  </a:schemeClr>
                </a:solidFill>
                <a:latin typeface="+mj-lt"/>
                <a:ea typeface="Franklin Gothic Book" charset="0"/>
                <a:cs typeface="Franklin Gothic Book" charset="0"/>
              </a:rPr>
              <a:t>quoted</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for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completeness</a:t>
            </a:r>
            <a:endParaRPr lang="de-DE" sz="1200" dirty="0">
              <a:solidFill>
                <a:schemeClr val="bg2">
                  <a:lumMod val="25000"/>
                </a:schemeClr>
              </a:solidFill>
              <a:latin typeface="+mj-lt"/>
              <a:ea typeface="Franklin Gothic Book" charset="0"/>
              <a:cs typeface="Franklin Gothic Book" charset="0"/>
            </a:endParaRPr>
          </a:p>
        </p:txBody>
      </p:sp>
      <p:sp>
        <p:nvSpPr>
          <p:cNvPr id="33" name="Rechteck 32">
            <a:extLst>
              <a:ext uri="{FF2B5EF4-FFF2-40B4-BE49-F238E27FC236}">
                <a16:creationId xmlns:a16="http://schemas.microsoft.com/office/drawing/2014/main" id="{DD975333-DEBA-F108-8918-143236FEA63F}"/>
              </a:ext>
            </a:extLst>
          </p:cNvPr>
          <p:cNvSpPr/>
          <p:nvPr/>
        </p:nvSpPr>
        <p:spPr>
          <a:xfrm>
            <a:off x="16599184" y="29026513"/>
            <a:ext cx="380106" cy="1293668"/>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4F678C67-38CC-5AEA-9601-8E7F6D20D610}"/>
              </a:ext>
            </a:extLst>
          </p:cNvPr>
          <p:cNvSpPr/>
          <p:nvPr/>
        </p:nvSpPr>
        <p:spPr>
          <a:xfrm>
            <a:off x="15355044" y="33354909"/>
            <a:ext cx="131486" cy="467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2" name="Textfeld 151">
            <a:extLst>
              <a:ext uri="{FF2B5EF4-FFF2-40B4-BE49-F238E27FC236}">
                <a16:creationId xmlns:a16="http://schemas.microsoft.com/office/drawing/2014/main" id="{A86AD144-3D96-1D22-118C-3B889FCE547E}"/>
              </a:ext>
            </a:extLst>
          </p:cNvPr>
          <p:cNvSpPr txBox="1"/>
          <p:nvPr/>
        </p:nvSpPr>
        <p:spPr>
          <a:xfrm>
            <a:off x="733563" y="33822083"/>
            <a:ext cx="5883740" cy="6070263"/>
          </a:xfrm>
          <a:prstGeom prst="rect">
            <a:avLst/>
          </a:prstGeom>
          <a:noFill/>
          <a:ln w="12700">
            <a:solidFill>
              <a:srgbClr val="004481"/>
            </a:solidFill>
          </a:ln>
        </p:spPr>
        <p:txBody>
          <a:bodyPr wrap="square" lIns="360000" tIns="180000" rIns="360000" bIns="180000" rtlCol="0">
            <a:noAutofit/>
          </a:bodyPr>
          <a:lstStyle/>
          <a:p>
            <a:pPr algn="just">
              <a:spcAft>
                <a:spcPts val="3600"/>
              </a:spcAft>
            </a:pPr>
            <a:r>
              <a:rPr lang="en-GB" sz="5000" dirty="0">
                <a:solidFill>
                  <a:srgbClr val="004481"/>
                </a:solidFill>
                <a:latin typeface="Segoe UI Light" panose="020B0502040204020203" pitchFamily="34" charset="0"/>
              </a:rPr>
              <a:t>Conclusion</a:t>
            </a:r>
          </a:p>
          <a:p>
            <a:pPr algn="just">
              <a:spcAft>
                <a:spcPts val="3600"/>
              </a:spcAft>
            </a:pPr>
            <a:r>
              <a:rPr lang="en-GB" sz="2400" dirty="0">
                <a:latin typeface="Franklin Gothic Book" panose="020B0503020102020204" pitchFamily="34" charset="0"/>
              </a:rPr>
              <a:t>Computational analysis of social structures in TV series can be carried out based on the dialogs within a series. The informative value of the analysis crucially depends on the quality of the transcripts. </a:t>
            </a:r>
          </a:p>
          <a:p>
            <a:pPr algn="just">
              <a:spcAft>
                <a:spcPts val="3600"/>
              </a:spcAft>
            </a:pPr>
            <a:r>
              <a:rPr lang="en-GB" sz="2400" dirty="0">
                <a:latin typeface="Franklin Gothic Book" panose="020B0503020102020204" pitchFamily="34" charset="0"/>
              </a:rPr>
              <a:t>The results of the study in terms of possible gender bias are limited to one animated series only and would need to be extended to a variety of series to increase the generality of conclusions. </a:t>
            </a:r>
          </a:p>
        </p:txBody>
      </p:sp>
      <p:grpSp>
        <p:nvGrpSpPr>
          <p:cNvPr id="17" name="Gruppieren 16">
            <a:extLst>
              <a:ext uri="{FF2B5EF4-FFF2-40B4-BE49-F238E27FC236}">
                <a16:creationId xmlns:a16="http://schemas.microsoft.com/office/drawing/2014/main" id="{22A1B109-0475-2C66-3F6A-2B21CA5E57CD}"/>
              </a:ext>
            </a:extLst>
          </p:cNvPr>
          <p:cNvGrpSpPr/>
          <p:nvPr/>
        </p:nvGrpSpPr>
        <p:grpSpPr>
          <a:xfrm>
            <a:off x="23317696" y="23867565"/>
            <a:ext cx="5844637" cy="3868690"/>
            <a:chOff x="23310439" y="23867565"/>
            <a:chExt cx="5844637" cy="3868690"/>
          </a:xfrm>
        </p:grpSpPr>
        <p:grpSp>
          <p:nvGrpSpPr>
            <p:cNvPr id="13" name="Gruppieren 12">
              <a:extLst>
                <a:ext uri="{FF2B5EF4-FFF2-40B4-BE49-F238E27FC236}">
                  <a16:creationId xmlns:a16="http://schemas.microsoft.com/office/drawing/2014/main" id="{4AB2D811-370C-9407-3570-678D5B219135}"/>
                </a:ext>
              </a:extLst>
            </p:cNvPr>
            <p:cNvGrpSpPr/>
            <p:nvPr/>
          </p:nvGrpSpPr>
          <p:grpSpPr>
            <a:xfrm>
              <a:off x="23310439" y="23867565"/>
              <a:ext cx="5844637" cy="3868690"/>
              <a:chOff x="23342284" y="23861950"/>
              <a:chExt cx="5844637" cy="3868690"/>
            </a:xfrm>
          </p:grpSpPr>
          <p:sp>
            <p:nvSpPr>
              <p:cNvPr id="39" name="Rechteck 38">
                <a:extLst>
                  <a:ext uri="{FF2B5EF4-FFF2-40B4-BE49-F238E27FC236}">
                    <a16:creationId xmlns:a16="http://schemas.microsoft.com/office/drawing/2014/main" id="{FFA4FDB0-1CBD-B809-2DE4-22C1515C7412}"/>
                  </a:ext>
                </a:extLst>
              </p:cNvPr>
              <p:cNvSpPr/>
              <p:nvPr/>
            </p:nvSpPr>
            <p:spPr>
              <a:xfrm>
                <a:off x="23342284" y="23861950"/>
                <a:ext cx="5844637" cy="386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71264D65-EC1E-3B97-F70D-93510713793C}"/>
                  </a:ext>
                </a:extLst>
              </p:cNvPr>
              <p:cNvPicPr>
                <a:picLocks noChangeAspect="1"/>
              </p:cNvPicPr>
              <p:nvPr/>
            </p:nvPicPr>
            <p:blipFill>
              <a:blip r:embed="rId22" cstate="print">
                <a:alphaModFix/>
                <a:extLst>
                  <a:ext uri="{28A0092B-C50C-407E-A947-70E740481C1C}">
                    <a14:useLocalDpi xmlns:a14="http://schemas.microsoft.com/office/drawing/2010/main" val="0"/>
                  </a:ext>
                </a:extLst>
              </a:blip>
              <a:stretch>
                <a:fillRect/>
              </a:stretch>
            </p:blipFill>
            <p:spPr>
              <a:xfrm>
                <a:off x="23909861" y="24308329"/>
                <a:ext cx="4903358" cy="3179011"/>
              </a:xfrm>
              <a:prstGeom prst="rect">
                <a:avLst/>
              </a:prstGeom>
            </p:spPr>
          </p:pic>
          <p:sp>
            <p:nvSpPr>
              <p:cNvPr id="66" name="Textfeld 65">
                <a:extLst>
                  <a:ext uri="{FF2B5EF4-FFF2-40B4-BE49-F238E27FC236}">
                    <a16:creationId xmlns:a16="http://schemas.microsoft.com/office/drawing/2014/main" id="{FCB2D1A9-BB15-C64D-DB84-140120881025}"/>
                  </a:ext>
                </a:extLst>
              </p:cNvPr>
              <p:cNvSpPr txBox="1"/>
              <p:nvPr/>
            </p:nvSpPr>
            <p:spPr>
              <a:xfrm>
                <a:off x="23370264" y="23900926"/>
                <a:ext cx="5789679"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Fig. 3: [H1b]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role_from</a:t>
                </a:r>
                <a:endParaRPr lang="de-DE" sz="2000" dirty="0">
                  <a:latin typeface="Franklin Gothic Book" panose="020B0503020102020204" pitchFamily="34" charset="0"/>
                  <a:ea typeface="Franklin Gothic Book" charset="0"/>
                  <a:cs typeface="Franklin Gothic Book" charset="0"/>
                </a:endParaRPr>
              </a:p>
            </p:txBody>
          </p:sp>
          <p:sp>
            <p:nvSpPr>
              <p:cNvPr id="56" name="Rechteck 55">
                <a:extLst>
                  <a:ext uri="{FF2B5EF4-FFF2-40B4-BE49-F238E27FC236}">
                    <a16:creationId xmlns:a16="http://schemas.microsoft.com/office/drawing/2014/main" id="{FC84CEF3-AC58-6DA1-5100-4E0FB81761B8}"/>
                  </a:ext>
                </a:extLst>
              </p:cNvPr>
              <p:cNvSpPr/>
              <p:nvPr/>
            </p:nvSpPr>
            <p:spPr>
              <a:xfrm>
                <a:off x="24370964" y="27110373"/>
                <a:ext cx="4669082"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8" name="Textfeld 47">
                <a:extLst>
                  <a:ext uri="{FF2B5EF4-FFF2-40B4-BE49-F238E27FC236}">
                    <a16:creationId xmlns:a16="http://schemas.microsoft.com/office/drawing/2014/main" id="{6D661134-958D-FBCF-E52B-C890FABB284C}"/>
                  </a:ext>
                </a:extLst>
              </p:cNvPr>
              <p:cNvSpPr txBox="1"/>
              <p:nvPr/>
            </p:nvSpPr>
            <p:spPr>
              <a:xfrm>
                <a:off x="24451936" y="27038972"/>
                <a:ext cx="4304601" cy="276999"/>
              </a:xfrm>
              <a:prstGeom prst="rect">
                <a:avLst/>
              </a:prstGeom>
              <a:noFill/>
            </p:spPr>
            <p:txBody>
              <a:bodyPr wrap="square" rtlCol="0">
                <a:spAutoFit/>
              </a:bodyPr>
              <a:lstStyle/>
              <a:p>
                <a:r>
                  <a:rPr lang="de-DE" sz="1200" dirty="0" err="1">
                    <a:solidFill>
                      <a:schemeClr val="bg2">
                        <a:lumMod val="25000"/>
                      </a:schemeClr>
                    </a:solidFill>
                    <a:latin typeface="+mj-lt"/>
                    <a:ea typeface="Franklin Gothic Book" charset="0"/>
                    <a:cs typeface="Franklin Gothic Book" charset="0"/>
                  </a:rPr>
                  <a:t>friends_other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main</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villain</a:t>
                </a:r>
                <a:endParaRPr lang="de-DE" sz="1200" dirty="0">
                  <a:solidFill>
                    <a:schemeClr val="bg2">
                      <a:lumMod val="25000"/>
                    </a:schemeClr>
                  </a:solidFill>
                  <a:latin typeface="+mj-lt"/>
                  <a:ea typeface="Franklin Gothic Book" charset="0"/>
                  <a:cs typeface="Franklin Gothic Book" charset="0"/>
                </a:endParaRPr>
              </a:p>
            </p:txBody>
          </p:sp>
          <p:pic>
            <p:nvPicPr>
              <p:cNvPr id="73" name="Grafik 72">
                <a:extLst>
                  <a:ext uri="{FF2B5EF4-FFF2-40B4-BE49-F238E27FC236}">
                    <a16:creationId xmlns:a16="http://schemas.microsoft.com/office/drawing/2014/main" id="{903D33EC-0948-693E-667A-F1EB0FD93632}"/>
                  </a:ext>
                </a:extLst>
              </p:cNvPr>
              <p:cNvPicPr>
                <a:picLocks noChangeAspect="1"/>
              </p:cNvPicPr>
              <p:nvPr/>
            </p:nvPicPr>
            <p:blipFill rotWithShape="1">
              <a:blip r:embed="rId11">
                <a:extLst>
                  <a:ext uri="{28A0092B-C50C-407E-A947-70E740481C1C}">
                    <a14:useLocalDpi xmlns:a14="http://schemas.microsoft.com/office/drawing/2010/main" val="0"/>
                  </a:ext>
                </a:extLst>
              </a:blip>
              <a:srcRect t="-280" r="90830" b="16717"/>
              <a:stretch/>
            </p:blipFill>
            <p:spPr>
              <a:xfrm>
                <a:off x="23637905" y="24285639"/>
                <a:ext cx="490943" cy="2916941"/>
              </a:xfrm>
              <a:prstGeom prst="rect">
                <a:avLst/>
              </a:prstGeom>
            </p:spPr>
          </p:pic>
          <p:pic>
            <p:nvPicPr>
              <p:cNvPr id="140" name="Grafik 139">
                <a:extLst>
                  <a:ext uri="{FF2B5EF4-FFF2-40B4-BE49-F238E27FC236}">
                    <a16:creationId xmlns:a16="http://schemas.microsoft.com/office/drawing/2014/main" id="{7C51D337-D7BC-F499-B0E9-EE0D5904283C}"/>
                  </a:ext>
                </a:extLst>
              </p:cNvPr>
              <p:cNvPicPr>
                <a:picLocks noChangeAspect="1"/>
              </p:cNvPicPr>
              <p:nvPr/>
            </p:nvPicPr>
            <p:blipFill rotWithShape="1">
              <a:blip r:embed="rId23">
                <a:alphaModFix/>
                <a:extLst>
                  <a:ext uri="{28A0092B-C50C-407E-A947-70E740481C1C}">
                    <a14:useLocalDpi xmlns:a14="http://schemas.microsoft.com/office/drawing/2010/main" val="0"/>
                  </a:ext>
                </a:extLst>
              </a:blip>
              <a:srcRect l="37429" t="94344" r="33522" b="652"/>
              <a:stretch/>
            </p:blipFill>
            <p:spPr>
              <a:xfrm>
                <a:off x="24924159" y="27315971"/>
                <a:ext cx="3050347" cy="340583"/>
              </a:xfrm>
              <a:prstGeom prst="rect">
                <a:avLst/>
              </a:prstGeom>
            </p:spPr>
          </p:pic>
        </p:grpSp>
        <p:grpSp>
          <p:nvGrpSpPr>
            <p:cNvPr id="114" name="Gruppieren 113">
              <a:extLst>
                <a:ext uri="{FF2B5EF4-FFF2-40B4-BE49-F238E27FC236}">
                  <a16:creationId xmlns:a16="http://schemas.microsoft.com/office/drawing/2014/main" id="{0D1214F7-4E47-2D8B-AD72-7EC0029DC08E}"/>
                </a:ext>
              </a:extLst>
            </p:cNvPr>
            <p:cNvGrpSpPr/>
            <p:nvPr/>
          </p:nvGrpSpPr>
          <p:grpSpPr>
            <a:xfrm>
              <a:off x="24968014" y="24332943"/>
              <a:ext cx="1447985" cy="276999"/>
              <a:chOff x="24273679" y="24946784"/>
              <a:chExt cx="1114038" cy="276999"/>
            </a:xfrm>
          </p:grpSpPr>
          <p:cxnSp>
            <p:nvCxnSpPr>
              <p:cNvPr id="106" name="Gerade Verbindung 105">
                <a:extLst>
                  <a:ext uri="{FF2B5EF4-FFF2-40B4-BE49-F238E27FC236}">
                    <a16:creationId xmlns:a16="http://schemas.microsoft.com/office/drawing/2014/main" id="{B4341160-31CF-8E4B-B6DF-161C3578056E}"/>
                  </a:ext>
                </a:extLst>
              </p:cNvPr>
              <p:cNvCxnSpPr>
                <a:cxnSpLocks/>
              </p:cNvCxnSpPr>
              <p:nvPr/>
            </p:nvCxnSpPr>
            <p:spPr>
              <a:xfrm>
                <a:off x="24273679"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8" name="Gerade Verbindung 107">
                <a:extLst>
                  <a:ext uri="{FF2B5EF4-FFF2-40B4-BE49-F238E27FC236}">
                    <a16:creationId xmlns:a16="http://schemas.microsoft.com/office/drawing/2014/main" id="{2EF25AAD-576D-668F-22D6-B890D3D256D5}"/>
                  </a:ext>
                </a:extLst>
              </p:cNvPr>
              <p:cNvCxnSpPr/>
              <p:nvPr/>
            </p:nvCxnSpPr>
            <p:spPr>
              <a:xfrm>
                <a:off x="24277996"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a:extLst>
                  <a:ext uri="{FF2B5EF4-FFF2-40B4-BE49-F238E27FC236}">
                    <a16:creationId xmlns:a16="http://schemas.microsoft.com/office/drawing/2014/main" id="{A79D5F36-D7E9-BEE8-F7DA-10264FDA98B2}"/>
                  </a:ext>
                </a:extLst>
              </p:cNvPr>
              <p:cNvCxnSpPr/>
              <p:nvPr/>
            </p:nvCxnSpPr>
            <p:spPr>
              <a:xfrm>
                <a:off x="25387717"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feld 112">
                <a:extLst>
                  <a:ext uri="{FF2B5EF4-FFF2-40B4-BE49-F238E27FC236}">
                    <a16:creationId xmlns:a16="http://schemas.microsoft.com/office/drawing/2014/main" id="{2B05A1DB-FA5B-775F-6F84-1CCA22044561}"/>
                  </a:ext>
                </a:extLst>
              </p:cNvPr>
              <p:cNvSpPr txBox="1"/>
              <p:nvPr/>
            </p:nvSpPr>
            <p:spPr>
              <a:xfrm>
                <a:off x="24583667" y="24946784"/>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nvGrpSpPr>
            <p:cNvPr id="164" name="Gruppieren 163">
              <a:extLst>
                <a:ext uri="{FF2B5EF4-FFF2-40B4-BE49-F238E27FC236}">
                  <a16:creationId xmlns:a16="http://schemas.microsoft.com/office/drawing/2014/main" id="{B1842721-FCD8-F433-F2AA-1FC949917905}"/>
                </a:ext>
              </a:extLst>
            </p:cNvPr>
            <p:cNvGrpSpPr/>
            <p:nvPr/>
          </p:nvGrpSpPr>
          <p:grpSpPr>
            <a:xfrm>
              <a:off x="24965254" y="24522281"/>
              <a:ext cx="3445568" cy="276999"/>
              <a:chOff x="24273679" y="24974342"/>
              <a:chExt cx="1318512" cy="276999"/>
            </a:xfrm>
          </p:grpSpPr>
          <p:cxnSp>
            <p:nvCxnSpPr>
              <p:cNvPr id="165" name="Gerade Verbindung 164">
                <a:extLst>
                  <a:ext uri="{FF2B5EF4-FFF2-40B4-BE49-F238E27FC236}">
                    <a16:creationId xmlns:a16="http://schemas.microsoft.com/office/drawing/2014/main" id="{908C7543-0445-1CA6-B1FA-40E35592039C}"/>
                  </a:ext>
                </a:extLst>
              </p:cNvPr>
              <p:cNvCxnSpPr>
                <a:cxnSpLocks/>
              </p:cNvCxnSpPr>
              <p:nvPr/>
            </p:nvCxnSpPr>
            <p:spPr>
              <a:xfrm>
                <a:off x="24273679"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Gerade Verbindung 166">
                <a:extLst>
                  <a:ext uri="{FF2B5EF4-FFF2-40B4-BE49-F238E27FC236}">
                    <a16:creationId xmlns:a16="http://schemas.microsoft.com/office/drawing/2014/main" id="{3314DAE0-296A-5E75-EFE2-355A836C8BCF}"/>
                  </a:ext>
                </a:extLst>
              </p:cNvPr>
              <p:cNvCxnSpPr/>
              <p:nvPr/>
            </p:nvCxnSpPr>
            <p:spPr>
              <a:xfrm>
                <a:off x="24275566"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a:extLst>
                  <a:ext uri="{FF2B5EF4-FFF2-40B4-BE49-F238E27FC236}">
                    <a16:creationId xmlns:a16="http://schemas.microsoft.com/office/drawing/2014/main" id="{0ADBD60D-5578-220D-58B1-F6B7D74503B5}"/>
                  </a:ext>
                </a:extLst>
              </p:cNvPr>
              <p:cNvCxnSpPr/>
              <p:nvPr/>
            </p:nvCxnSpPr>
            <p:spPr>
              <a:xfrm>
                <a:off x="25387717"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Textfeld 172">
                <a:extLst>
                  <a:ext uri="{FF2B5EF4-FFF2-40B4-BE49-F238E27FC236}">
                    <a16:creationId xmlns:a16="http://schemas.microsoft.com/office/drawing/2014/main" id="{D0E69989-EA04-83E9-5CFE-7CB6AA866212}"/>
                  </a:ext>
                </a:extLst>
              </p:cNvPr>
              <p:cNvSpPr txBox="1"/>
              <p:nvPr/>
            </p:nvSpPr>
            <p:spPr>
              <a:xfrm>
                <a:off x="25030367" y="24974342"/>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sp>
        <p:nvSpPr>
          <p:cNvPr id="174" name="Textfeld 173">
            <a:extLst>
              <a:ext uri="{FF2B5EF4-FFF2-40B4-BE49-F238E27FC236}">
                <a16:creationId xmlns:a16="http://schemas.microsoft.com/office/drawing/2014/main" id="{1241DB01-6600-BE67-AF69-6D79FCC3B52B}"/>
              </a:ext>
            </a:extLst>
          </p:cNvPr>
          <p:cNvSpPr txBox="1"/>
          <p:nvPr/>
        </p:nvSpPr>
        <p:spPr>
          <a:xfrm>
            <a:off x="23148585" y="38182273"/>
            <a:ext cx="6468096" cy="400110"/>
          </a:xfrm>
          <a:prstGeom prst="rect">
            <a:avLst/>
          </a:prstGeom>
          <a:noFill/>
        </p:spPr>
        <p:txBody>
          <a:bodyPr wrap="square" rtlCol="0">
            <a:spAutoFit/>
          </a:bodyPr>
          <a:lstStyle/>
          <a:p>
            <a:r>
              <a:rPr lang="de-DE" sz="2000"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0.0001      </a:t>
            </a:r>
            <a:r>
              <a:rPr lang="de-DE" sz="2000"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0.001      </a:t>
            </a:r>
            <a:r>
              <a:rPr lang="de-AT" sz="2000" i="1"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0.01      * p &gt; 0.05</a:t>
            </a:r>
            <a:endParaRPr lang="de-DE" sz="2000" dirty="0">
              <a:solidFill>
                <a:schemeClr val="bg1">
                  <a:lumMod val="65000"/>
                </a:schemeClr>
              </a:solidFill>
              <a:ea typeface="Franklin Gothic Book" charset="0"/>
              <a:cs typeface="Franklin Gothic Book" charset="0"/>
            </a:endParaRPr>
          </a:p>
        </p:txBody>
      </p:sp>
      <p:sp>
        <p:nvSpPr>
          <p:cNvPr id="86" name="Textfeld 85">
            <a:extLst>
              <a:ext uri="{FF2B5EF4-FFF2-40B4-BE49-F238E27FC236}">
                <a16:creationId xmlns:a16="http://schemas.microsoft.com/office/drawing/2014/main" id="{B127163A-AC7D-6354-FEFB-0DACB4627CCB}"/>
              </a:ext>
            </a:extLst>
          </p:cNvPr>
          <p:cNvSpPr txBox="1"/>
          <p:nvPr/>
        </p:nvSpPr>
        <p:spPr>
          <a:xfrm>
            <a:off x="17948931" y="26860654"/>
            <a:ext cx="5215895"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Role_From</a:t>
            </a:r>
            <a:endParaRPr lang="de-DE" sz="2000" dirty="0">
              <a:latin typeface="Franklin Gothic Book" panose="020B0503020102020204" pitchFamily="34" charset="0"/>
              <a:ea typeface="Franklin Gothic Book" charset="0"/>
              <a:cs typeface="Franklin Gothic Book" charset="0"/>
            </a:endParaRPr>
          </a:p>
        </p:txBody>
      </p:sp>
      <p:grpSp>
        <p:nvGrpSpPr>
          <p:cNvPr id="43" name="Gruppieren 42">
            <a:extLst>
              <a:ext uri="{FF2B5EF4-FFF2-40B4-BE49-F238E27FC236}">
                <a16:creationId xmlns:a16="http://schemas.microsoft.com/office/drawing/2014/main" id="{7440E76F-51DC-32C1-EE43-BDF75799A28F}"/>
              </a:ext>
            </a:extLst>
          </p:cNvPr>
          <p:cNvGrpSpPr/>
          <p:nvPr/>
        </p:nvGrpSpPr>
        <p:grpSpPr>
          <a:xfrm>
            <a:off x="17412877" y="26524187"/>
            <a:ext cx="8752780" cy="3868690"/>
            <a:chOff x="17425577" y="26524187"/>
            <a:chExt cx="8752780" cy="3868690"/>
          </a:xfrm>
        </p:grpSpPr>
        <p:sp>
          <p:nvSpPr>
            <p:cNvPr id="87" name="Rechteck 86">
              <a:extLst>
                <a:ext uri="{FF2B5EF4-FFF2-40B4-BE49-F238E27FC236}">
                  <a16:creationId xmlns:a16="http://schemas.microsoft.com/office/drawing/2014/main" id="{D668ABE0-04DF-A9DC-F4E9-FB3D2DBADBDC}"/>
                </a:ext>
              </a:extLst>
            </p:cNvPr>
            <p:cNvSpPr/>
            <p:nvPr/>
          </p:nvSpPr>
          <p:spPr>
            <a:xfrm>
              <a:off x="17425577" y="26524187"/>
              <a:ext cx="5497977" cy="386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8" name="Textfeld 87">
              <a:extLst>
                <a:ext uri="{FF2B5EF4-FFF2-40B4-BE49-F238E27FC236}">
                  <a16:creationId xmlns:a16="http://schemas.microsoft.com/office/drawing/2014/main" id="{5BF9C425-D8F7-CA48-3360-01B695CE9235}"/>
                </a:ext>
              </a:extLst>
            </p:cNvPr>
            <p:cNvSpPr txBox="1"/>
            <p:nvPr/>
          </p:nvSpPr>
          <p:spPr>
            <a:xfrm>
              <a:off x="17460660" y="26583335"/>
              <a:ext cx="5178210"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Fig. 4: [H1b]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role_to</a:t>
              </a:r>
              <a:endParaRPr lang="de-DE" sz="2000" dirty="0">
                <a:latin typeface="Franklin Gothic Book" panose="020B0503020102020204" pitchFamily="34" charset="0"/>
                <a:ea typeface="Franklin Gothic Book" charset="0"/>
                <a:cs typeface="Franklin Gothic Book" charset="0"/>
              </a:endParaRPr>
            </a:p>
          </p:txBody>
        </p:sp>
        <p:pic>
          <p:nvPicPr>
            <p:cNvPr id="23" name="Grafik 22">
              <a:extLst>
                <a:ext uri="{FF2B5EF4-FFF2-40B4-BE49-F238E27FC236}">
                  <a16:creationId xmlns:a16="http://schemas.microsoft.com/office/drawing/2014/main" id="{EAE75206-AE3C-FB4C-1F20-B734841046CE}"/>
                </a:ext>
              </a:extLst>
            </p:cNvPr>
            <p:cNvPicPr>
              <a:picLocks noChangeAspect="1"/>
            </p:cNvPicPr>
            <p:nvPr/>
          </p:nvPicPr>
          <p:blipFill>
            <a:blip r:embed="rId24" cstate="print">
              <a:alphaModFix/>
              <a:extLst>
                <a:ext uri="{28A0092B-C50C-407E-A947-70E740481C1C}">
                  <a14:useLocalDpi xmlns:a14="http://schemas.microsoft.com/office/drawing/2010/main" val="0"/>
                </a:ext>
              </a:extLst>
            </a:blip>
            <a:stretch>
              <a:fillRect/>
            </a:stretch>
          </p:blipFill>
          <p:spPr>
            <a:xfrm>
              <a:off x="17744955" y="26958477"/>
              <a:ext cx="4938180" cy="3201587"/>
            </a:xfrm>
            <a:prstGeom prst="rect">
              <a:avLst/>
            </a:prstGeom>
          </p:spPr>
        </p:pic>
        <p:sp>
          <p:nvSpPr>
            <p:cNvPr id="92" name="Rechteck 91">
              <a:extLst>
                <a:ext uri="{FF2B5EF4-FFF2-40B4-BE49-F238E27FC236}">
                  <a16:creationId xmlns:a16="http://schemas.microsoft.com/office/drawing/2014/main" id="{64D9079A-C615-B228-521C-13931E820904}"/>
                </a:ext>
              </a:extLst>
            </p:cNvPr>
            <p:cNvSpPr/>
            <p:nvPr/>
          </p:nvSpPr>
          <p:spPr>
            <a:xfrm>
              <a:off x="17975898" y="29772610"/>
              <a:ext cx="4784448"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90" name="Grafik 89">
              <a:extLst>
                <a:ext uri="{FF2B5EF4-FFF2-40B4-BE49-F238E27FC236}">
                  <a16:creationId xmlns:a16="http://schemas.microsoft.com/office/drawing/2014/main" id="{1144A677-B703-6D89-B667-935F6AE546CA}"/>
                </a:ext>
              </a:extLst>
            </p:cNvPr>
            <p:cNvPicPr>
              <a:picLocks noChangeAspect="1"/>
            </p:cNvPicPr>
            <p:nvPr/>
          </p:nvPicPr>
          <p:blipFill rotWithShape="1">
            <a:blip r:embed="rId11">
              <a:extLst>
                <a:ext uri="{28A0092B-C50C-407E-A947-70E740481C1C}">
                  <a14:useLocalDpi xmlns:a14="http://schemas.microsoft.com/office/drawing/2010/main" val="0"/>
                </a:ext>
              </a:extLst>
            </a:blip>
            <a:srcRect t="-280" r="90830" b="16717"/>
            <a:stretch/>
          </p:blipFill>
          <p:spPr>
            <a:xfrm>
              <a:off x="17471988" y="26947876"/>
              <a:ext cx="503074" cy="2916941"/>
            </a:xfrm>
            <a:prstGeom prst="rect">
              <a:avLst/>
            </a:prstGeom>
          </p:spPr>
        </p:pic>
        <p:sp>
          <p:nvSpPr>
            <p:cNvPr id="93" name="Textfeld 92">
              <a:extLst>
                <a:ext uri="{FF2B5EF4-FFF2-40B4-BE49-F238E27FC236}">
                  <a16:creationId xmlns:a16="http://schemas.microsoft.com/office/drawing/2014/main" id="{DE8FF623-B744-AC6A-DD8A-9F2A00AA97A8}"/>
                </a:ext>
              </a:extLst>
            </p:cNvPr>
            <p:cNvSpPr txBox="1"/>
            <p:nvPr/>
          </p:nvSpPr>
          <p:spPr>
            <a:xfrm>
              <a:off x="18063208" y="29692746"/>
              <a:ext cx="8115149" cy="276999"/>
            </a:xfrm>
            <a:prstGeom prst="rect">
              <a:avLst/>
            </a:prstGeom>
            <a:no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friends_other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main</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villain</a:t>
              </a:r>
              <a:endParaRPr lang="de-DE" sz="1200" dirty="0">
                <a:solidFill>
                  <a:schemeClr val="bg2">
                    <a:lumMod val="25000"/>
                  </a:schemeClr>
                </a:solidFill>
                <a:latin typeface="+mj-lt"/>
                <a:ea typeface="Franklin Gothic Book" charset="0"/>
                <a:cs typeface="Franklin Gothic Book" charset="0"/>
              </a:endParaRPr>
            </a:p>
          </p:txBody>
        </p:sp>
        <p:grpSp>
          <p:nvGrpSpPr>
            <p:cNvPr id="128" name="Gruppieren 127">
              <a:extLst>
                <a:ext uri="{FF2B5EF4-FFF2-40B4-BE49-F238E27FC236}">
                  <a16:creationId xmlns:a16="http://schemas.microsoft.com/office/drawing/2014/main" id="{E0460720-DCC4-ED7F-D87C-E3F568CA9088}"/>
                </a:ext>
              </a:extLst>
            </p:cNvPr>
            <p:cNvGrpSpPr/>
            <p:nvPr/>
          </p:nvGrpSpPr>
          <p:grpSpPr>
            <a:xfrm>
              <a:off x="18836521" y="27001002"/>
              <a:ext cx="2946533" cy="227804"/>
              <a:chOff x="24518228" y="24937833"/>
              <a:chExt cx="1114038" cy="276999"/>
            </a:xfrm>
          </p:grpSpPr>
          <p:cxnSp>
            <p:nvCxnSpPr>
              <p:cNvPr id="129" name="Gerade Verbindung 128">
                <a:extLst>
                  <a:ext uri="{FF2B5EF4-FFF2-40B4-BE49-F238E27FC236}">
                    <a16:creationId xmlns:a16="http://schemas.microsoft.com/office/drawing/2014/main" id="{69C3B9EB-CAB3-B2D4-1F5A-22DE6A263680}"/>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Gerade Verbindung 129">
                <a:extLst>
                  <a:ext uri="{FF2B5EF4-FFF2-40B4-BE49-F238E27FC236}">
                    <a16:creationId xmlns:a16="http://schemas.microsoft.com/office/drawing/2014/main" id="{5038630F-9ED3-F573-972D-11E4DEFC8A38}"/>
                  </a:ext>
                </a:extLst>
              </p:cNvPr>
              <p:cNvCxnSpPr/>
              <p:nvPr/>
            </p:nvCxnSpPr>
            <p:spPr>
              <a:xfrm>
                <a:off x="24520967" y="24974229"/>
                <a:ext cx="0" cy="113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130">
                <a:extLst>
                  <a:ext uri="{FF2B5EF4-FFF2-40B4-BE49-F238E27FC236}">
                    <a16:creationId xmlns:a16="http://schemas.microsoft.com/office/drawing/2014/main" id="{3F9E6FD9-2107-8A88-A16E-952023EB26D4}"/>
                  </a:ext>
                </a:extLst>
              </p:cNvPr>
              <p:cNvCxnSpPr/>
              <p:nvPr/>
            </p:nvCxnSpPr>
            <p:spPr>
              <a:xfrm>
                <a:off x="25629110" y="24974229"/>
                <a:ext cx="0" cy="113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feld 131">
                <a:extLst>
                  <a:ext uri="{FF2B5EF4-FFF2-40B4-BE49-F238E27FC236}">
                    <a16:creationId xmlns:a16="http://schemas.microsoft.com/office/drawing/2014/main" id="{26E960F9-E24D-4000-2FC5-7EF2DBAEF999}"/>
                  </a:ext>
                </a:extLst>
              </p:cNvPr>
              <p:cNvSpPr txBox="1"/>
              <p:nvPr/>
            </p:nvSpPr>
            <p:spPr>
              <a:xfrm>
                <a:off x="24612273" y="24937833"/>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nvGrpSpPr>
            <p:cNvPr id="135" name="Gruppieren 134">
              <a:extLst>
                <a:ext uri="{FF2B5EF4-FFF2-40B4-BE49-F238E27FC236}">
                  <a16:creationId xmlns:a16="http://schemas.microsoft.com/office/drawing/2014/main" id="{82099481-0645-BFC3-67A5-164D98E51BEC}"/>
                </a:ext>
              </a:extLst>
            </p:cNvPr>
            <p:cNvGrpSpPr/>
            <p:nvPr/>
          </p:nvGrpSpPr>
          <p:grpSpPr>
            <a:xfrm>
              <a:off x="20296685" y="27130824"/>
              <a:ext cx="1485974" cy="261707"/>
              <a:chOff x="24518228" y="24948185"/>
              <a:chExt cx="1114038" cy="276999"/>
            </a:xfrm>
          </p:grpSpPr>
          <p:cxnSp>
            <p:nvCxnSpPr>
              <p:cNvPr id="136" name="Gerade Verbindung 135">
                <a:extLst>
                  <a:ext uri="{FF2B5EF4-FFF2-40B4-BE49-F238E27FC236}">
                    <a16:creationId xmlns:a16="http://schemas.microsoft.com/office/drawing/2014/main" id="{C67AD35E-8206-11E4-A378-8F34BD83D639}"/>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7" name="Gerade Verbindung 136">
                <a:extLst>
                  <a:ext uri="{FF2B5EF4-FFF2-40B4-BE49-F238E27FC236}">
                    <a16:creationId xmlns:a16="http://schemas.microsoft.com/office/drawing/2014/main" id="{07BDB85E-1935-E22E-926F-54D5B4F4C13A}"/>
                  </a:ext>
                </a:extLst>
              </p:cNvPr>
              <p:cNvCxnSpPr/>
              <p:nvPr/>
            </p:nvCxnSpPr>
            <p:spPr>
              <a:xfrm>
                <a:off x="24522545"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137">
                <a:extLst>
                  <a:ext uri="{FF2B5EF4-FFF2-40B4-BE49-F238E27FC236}">
                    <a16:creationId xmlns:a16="http://schemas.microsoft.com/office/drawing/2014/main" id="{D4C460B7-6D39-8231-4C1C-2798DBE59B03}"/>
                  </a:ext>
                </a:extLst>
              </p:cNvPr>
              <p:cNvCxnSpPr/>
              <p:nvPr/>
            </p:nvCxnSpPr>
            <p:spPr>
              <a:xfrm>
                <a:off x="25629893" y="24977827"/>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Textfeld 138">
                <a:extLst>
                  <a:ext uri="{FF2B5EF4-FFF2-40B4-BE49-F238E27FC236}">
                    <a16:creationId xmlns:a16="http://schemas.microsoft.com/office/drawing/2014/main" id="{47FA576D-5138-7220-9579-24B6F2D242B2}"/>
                  </a:ext>
                </a:extLst>
              </p:cNvPr>
              <p:cNvSpPr txBox="1"/>
              <p:nvPr/>
            </p:nvSpPr>
            <p:spPr>
              <a:xfrm>
                <a:off x="24734120" y="24948185"/>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pic>
          <p:nvPicPr>
            <p:cNvPr id="176" name="Grafik 175">
              <a:extLst>
                <a:ext uri="{FF2B5EF4-FFF2-40B4-BE49-F238E27FC236}">
                  <a16:creationId xmlns:a16="http://schemas.microsoft.com/office/drawing/2014/main" id="{1ED55387-5607-1426-FFFC-4B108979BB03}"/>
                </a:ext>
              </a:extLst>
            </p:cNvPr>
            <p:cNvPicPr>
              <a:picLocks noChangeAspect="1"/>
            </p:cNvPicPr>
            <p:nvPr/>
          </p:nvPicPr>
          <p:blipFill rotWithShape="1">
            <a:blip r:embed="rId25">
              <a:alphaModFix/>
              <a:extLst>
                <a:ext uri="{28A0092B-C50C-407E-A947-70E740481C1C}">
                  <a14:useLocalDpi xmlns:a14="http://schemas.microsoft.com/office/drawing/2010/main" val="0"/>
                </a:ext>
              </a:extLst>
            </a:blip>
            <a:srcRect l="37664" t="94728" r="33802" b="466"/>
            <a:stretch/>
          </p:blipFill>
          <p:spPr>
            <a:xfrm>
              <a:off x="18673118" y="29999864"/>
              <a:ext cx="3224028" cy="352037"/>
            </a:xfrm>
            <a:prstGeom prst="rect">
              <a:avLst/>
            </a:prstGeom>
          </p:spPr>
        </p:pic>
      </p:grpSp>
      <p:sp>
        <p:nvSpPr>
          <p:cNvPr id="143" name="Textfeld 142">
            <a:extLst>
              <a:ext uri="{FF2B5EF4-FFF2-40B4-BE49-F238E27FC236}">
                <a16:creationId xmlns:a16="http://schemas.microsoft.com/office/drawing/2014/main" id="{F6FD5336-F012-D6DE-2F52-8DFB2FB99E04}"/>
              </a:ext>
            </a:extLst>
          </p:cNvPr>
          <p:cNvSpPr txBox="1"/>
          <p:nvPr/>
        </p:nvSpPr>
        <p:spPr>
          <a:xfrm>
            <a:off x="9377358" y="38912155"/>
            <a:ext cx="21492785" cy="1477328"/>
          </a:xfrm>
          <a:prstGeom prst="rect">
            <a:avLst/>
          </a:prstGeom>
          <a:noFill/>
        </p:spPr>
        <p:txBody>
          <a:bodyPr wrap="square" numCol="2" spcCol="1080000" rtlCol="0">
            <a:spAutoFit/>
          </a:bodyPr>
          <a:lstStyle/>
          <a:p>
            <a:r>
              <a:rPr lang="de-DE" sz="1000" dirty="0">
                <a:latin typeface="District Pro Thin" panose="02000506040000020004" pitchFamily="50" charset="0"/>
                <a:ea typeface="Franklin Gothic Book" charset="0"/>
                <a:cs typeface="Franklin Gothic Book" charset="0"/>
              </a:rPr>
              <a:t>[1] </a:t>
            </a:r>
            <a:r>
              <a:rPr lang="de-DE" sz="1000" dirty="0" err="1">
                <a:latin typeface="District Pro Thin" panose="02000506040000020004" pitchFamily="50" charset="0"/>
                <a:ea typeface="Franklin Gothic Book" charset="0"/>
                <a:cs typeface="Franklin Gothic Book" charset="0"/>
              </a:rPr>
              <a:t>Amestoy</a:t>
            </a:r>
            <a:r>
              <a:rPr lang="de-DE" sz="1000" dirty="0">
                <a:latin typeface="District Pro Thin" panose="02000506040000020004" pitchFamily="50" charset="0"/>
                <a:ea typeface="Franklin Gothic Book" charset="0"/>
                <a:cs typeface="Franklin Gothic Book" charset="0"/>
              </a:rPr>
              <a:t> P. R. et al (2022). </a:t>
            </a:r>
            <a:r>
              <a:rPr lang="de-DE" sz="1000" dirty="0" err="1">
                <a:latin typeface="District Pro Thin" panose="02000506040000020004" pitchFamily="50" charset="0"/>
                <a:ea typeface="Franklin Gothic Book" charset="0"/>
                <a:cs typeface="Franklin Gothic Book" charset="0"/>
              </a:rPr>
              <a:t>igraph</a:t>
            </a:r>
            <a:r>
              <a:rPr lang="de-DE" sz="1000" dirty="0">
                <a:latin typeface="District Pro Thin" panose="02000506040000020004" pitchFamily="50" charset="0"/>
                <a:ea typeface="Franklin Gothic Book" charset="0"/>
                <a:cs typeface="Franklin Gothic Book" charset="0"/>
              </a:rPr>
              <a:t>: Network Analysis and </a:t>
            </a:r>
            <a:r>
              <a:rPr lang="de-DE" sz="1000" dirty="0" err="1">
                <a:latin typeface="District Pro Thin" panose="02000506040000020004" pitchFamily="50" charset="0"/>
                <a:ea typeface="Franklin Gothic Book" charset="0"/>
                <a:cs typeface="Franklin Gothic Book" charset="0"/>
              </a:rPr>
              <a:t>Visualization</a:t>
            </a:r>
            <a:r>
              <a:rPr lang="de-DE" sz="1000" dirty="0">
                <a:latin typeface="District Pro Thin" panose="02000506040000020004" pitchFamily="50" charset="0"/>
                <a:ea typeface="Franklin Gothic Book" charset="0"/>
                <a:cs typeface="Franklin Gothic Book" charset="0"/>
              </a:rPr>
              <a:t>.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1.3.2.</a:t>
            </a:r>
          </a:p>
          <a:p>
            <a:r>
              <a:rPr lang="de-DE" sz="1000" dirty="0">
                <a:latin typeface="District Pro Thin" panose="02000506040000020004" pitchFamily="50" charset="0"/>
                <a:ea typeface="Franklin Gothic Book" charset="0"/>
                <a:cs typeface="Franklin Gothic Book" charset="0"/>
              </a:rPr>
              <a:t>[2] Aubrey, J. S., &amp; Harrison, K. (2004). The Gender-</a:t>
            </a:r>
            <a:r>
              <a:rPr lang="de-DE" sz="1000" dirty="0" err="1">
                <a:latin typeface="District Pro Thin" panose="02000506040000020004" pitchFamily="50" charset="0"/>
                <a:ea typeface="Franklin Gothic Book" charset="0"/>
                <a:cs typeface="Franklin Gothic Book" charset="0"/>
              </a:rPr>
              <a:t>Role</a:t>
            </a:r>
            <a:r>
              <a:rPr lang="de-DE" sz="1000" dirty="0">
                <a:latin typeface="District Pro Thin" panose="02000506040000020004" pitchFamily="50" charset="0"/>
                <a:ea typeface="Franklin Gothic Book" charset="0"/>
                <a:cs typeface="Franklin Gothic Book" charset="0"/>
              </a:rPr>
              <a:t> Content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Children's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Favorite</a:t>
            </a:r>
            <a:r>
              <a:rPr lang="de-DE" sz="1000" dirty="0">
                <a:latin typeface="District Pro Thin" panose="02000506040000020004" pitchFamily="50" charset="0"/>
                <a:ea typeface="Franklin Gothic Book" charset="0"/>
                <a:cs typeface="Franklin Gothic Book" charset="0"/>
              </a:rPr>
              <a:t> Television </a:t>
            </a:r>
            <a:r>
              <a:rPr lang="de-DE" sz="1000" dirty="0" err="1">
                <a:latin typeface="District Pro Thin" panose="02000506040000020004" pitchFamily="50" charset="0"/>
                <a:ea typeface="Franklin Gothic Book" charset="0"/>
                <a:cs typeface="Franklin Gothic Book" charset="0"/>
              </a:rPr>
              <a:t>Programs</a:t>
            </a:r>
            <a:r>
              <a:rPr lang="de-DE" sz="1000" dirty="0">
                <a:latin typeface="District Pro Thin" panose="02000506040000020004" pitchFamily="50" charset="0"/>
                <a:ea typeface="Franklin Gothic Book" charset="0"/>
                <a:cs typeface="Franklin Gothic Book" charset="0"/>
              </a:rPr>
              <a:t> and </a:t>
            </a:r>
            <a:r>
              <a:rPr lang="de-DE" sz="1000" dirty="0" err="1">
                <a:latin typeface="District Pro Thin" panose="02000506040000020004" pitchFamily="50" charset="0"/>
                <a:ea typeface="Franklin Gothic Book" charset="0"/>
                <a:cs typeface="Franklin Gothic Book" charset="0"/>
              </a:rPr>
              <a:t>Its</a:t>
            </a:r>
            <a:r>
              <a:rPr lang="de-DE" sz="1000" dirty="0">
                <a:latin typeface="District Pro Thin" panose="02000506040000020004" pitchFamily="50" charset="0"/>
                <a:ea typeface="Franklin Gothic Book" charset="0"/>
                <a:cs typeface="Franklin Gothic Book" charset="0"/>
              </a:rPr>
              <a:t> Links </a:t>
            </a:r>
            <a:r>
              <a:rPr lang="de-DE" sz="1000" dirty="0" err="1">
                <a:latin typeface="District Pro Thin" panose="02000506040000020004" pitchFamily="50" charset="0"/>
                <a:ea typeface="Franklin Gothic Book" charset="0"/>
                <a:cs typeface="Franklin Gothic Book" charset="0"/>
              </a:rPr>
              <a:t>to</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Their</a:t>
            </a:r>
            <a:r>
              <a:rPr lang="de-DE" sz="1000" dirty="0">
                <a:latin typeface="District Pro Thin" panose="02000506040000020004" pitchFamily="50" charset="0"/>
                <a:ea typeface="Franklin Gothic Book" charset="0"/>
                <a:cs typeface="Franklin Gothic Book" charset="0"/>
              </a:rPr>
              <a:t> Gender-</a:t>
            </a:r>
            <a:r>
              <a:rPr lang="de-DE" sz="1000" dirty="0" err="1">
                <a:latin typeface="District Pro Thin" panose="02000506040000020004" pitchFamily="50" charset="0"/>
                <a:ea typeface="Franklin Gothic Book" charset="0"/>
                <a:cs typeface="Franklin Gothic Book" charset="0"/>
              </a:rPr>
              <a:t>Related</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Perceptions</a:t>
            </a:r>
            <a:r>
              <a:rPr lang="de-DE" sz="1000" dirty="0">
                <a:latin typeface="District Pro Thin" panose="02000506040000020004" pitchFamily="50" charset="0"/>
                <a:ea typeface="Franklin Gothic Book" charset="0"/>
                <a:cs typeface="Franklin Gothic Book" charset="0"/>
              </a:rPr>
              <a:t>. Media </a:t>
            </a:r>
            <a:r>
              <a:rPr lang="de-DE" sz="1000" dirty="0" err="1">
                <a:latin typeface="District Pro Thin" panose="02000506040000020004" pitchFamily="50" charset="0"/>
                <a:ea typeface="Franklin Gothic Book" charset="0"/>
                <a:cs typeface="Franklin Gothic Book" charset="0"/>
              </a:rPr>
              <a:t>Psychology</a:t>
            </a:r>
            <a:r>
              <a:rPr lang="de-DE" sz="1000" dirty="0">
                <a:latin typeface="District Pro Thin" panose="02000506040000020004" pitchFamily="50" charset="0"/>
                <a:ea typeface="Franklin Gothic Book" charset="0"/>
                <a:cs typeface="Franklin Gothic Book" charset="0"/>
              </a:rPr>
              <a:t>, 6(2), 111–146. </a:t>
            </a:r>
          </a:p>
          <a:p>
            <a:r>
              <a:rPr lang="de-DE" sz="1000" dirty="0">
                <a:latin typeface="District Pro Thin" panose="02000506040000020004" pitchFamily="50" charset="0"/>
                <a:ea typeface="Franklin Gothic Book" charset="0"/>
                <a:cs typeface="Franklin Gothic Book" charset="0"/>
              </a:rPr>
              <a:t>[3] Baker, K., &amp; </a:t>
            </a:r>
            <a:r>
              <a:rPr lang="de-DE" sz="1000" dirty="0" err="1">
                <a:latin typeface="District Pro Thin" panose="02000506040000020004" pitchFamily="50" charset="0"/>
                <a:ea typeface="Franklin Gothic Book" charset="0"/>
                <a:cs typeface="Franklin Gothic Book" charset="0"/>
              </a:rPr>
              <a:t>Raney</a:t>
            </a:r>
            <a:r>
              <a:rPr lang="de-DE" sz="1000" dirty="0">
                <a:latin typeface="District Pro Thin" panose="02000506040000020004" pitchFamily="50" charset="0"/>
                <a:ea typeface="Franklin Gothic Book" charset="0"/>
                <a:cs typeface="Franklin Gothic Book" charset="0"/>
              </a:rPr>
              <a:t>, A. A. (2007). </a:t>
            </a:r>
            <a:r>
              <a:rPr lang="de-DE" sz="1000" dirty="0" err="1">
                <a:latin typeface="District Pro Thin" panose="02000506040000020004" pitchFamily="50" charset="0"/>
                <a:ea typeface="Franklin Gothic Book" charset="0"/>
                <a:cs typeface="Franklin Gothic Book" charset="0"/>
              </a:rPr>
              <a:t>Equally</a:t>
            </a:r>
            <a:r>
              <a:rPr lang="de-DE" sz="1000" dirty="0">
                <a:latin typeface="District Pro Thin" panose="02000506040000020004" pitchFamily="50" charset="0"/>
                <a:ea typeface="Franklin Gothic Book" charset="0"/>
                <a:cs typeface="Franklin Gothic Book" charset="0"/>
              </a:rPr>
              <a:t> super?: Gender-</a:t>
            </a:r>
            <a:r>
              <a:rPr lang="de-DE" sz="1000" dirty="0" err="1">
                <a:latin typeface="District Pro Thin" panose="02000506040000020004" pitchFamily="50" charset="0"/>
                <a:ea typeface="Franklin Gothic Book" charset="0"/>
                <a:cs typeface="Franklin Gothic Book" charset="0"/>
              </a:rPr>
              <a:t>role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stereotyping</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superheroes</a:t>
            </a:r>
            <a:r>
              <a:rPr lang="de-DE" sz="1000" dirty="0">
                <a:latin typeface="District Pro Thin" panose="02000506040000020004" pitchFamily="50" charset="0"/>
                <a:ea typeface="Franklin Gothic Book" charset="0"/>
                <a:cs typeface="Franklin Gothic Book" charset="0"/>
              </a:rPr>
              <a:t> in </a:t>
            </a:r>
            <a:r>
              <a:rPr lang="de-DE" sz="1000" dirty="0" err="1">
                <a:latin typeface="District Pro Thin" panose="02000506040000020004" pitchFamily="50" charset="0"/>
                <a:ea typeface="Franklin Gothic Book" charset="0"/>
                <a:cs typeface="Franklin Gothic Book" charset="0"/>
              </a:rPr>
              <a:t>children’s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animated</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programs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Mass</a:t>
            </a:r>
            <a:r>
              <a:rPr lang="de-DE" sz="1000" dirty="0">
                <a:latin typeface="District Pro Thin" panose="02000506040000020004" pitchFamily="50" charset="0"/>
                <a:ea typeface="Franklin Gothic Book" charset="0"/>
                <a:cs typeface="Franklin Gothic Book" charset="0"/>
              </a:rPr>
              <a:t> Communication &amp; Society, 10(1), 25-41.</a:t>
            </a:r>
          </a:p>
          <a:p>
            <a:r>
              <a:rPr lang="de-DE" sz="1000" dirty="0">
                <a:latin typeface="District Pro Thin" panose="02000506040000020004" pitchFamily="50" charset="0"/>
                <a:ea typeface="Franklin Gothic Book" charset="0"/>
                <a:cs typeface="Franklin Gothic Book" charset="0"/>
              </a:rPr>
              <a:t>[4] Bandura, A. (1965). </a:t>
            </a:r>
            <a:r>
              <a:rPr lang="de-DE" sz="1000" dirty="0" err="1">
                <a:latin typeface="District Pro Thin" panose="02000506040000020004" pitchFamily="50" charset="0"/>
                <a:ea typeface="Franklin Gothic Book" charset="0"/>
                <a:cs typeface="Franklin Gothic Book" charset="0"/>
              </a:rPr>
              <a:t>Influence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models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reinforcement</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contingencies</a:t>
            </a:r>
            <a:r>
              <a:rPr lang="de-DE" sz="1000" dirty="0">
                <a:latin typeface="District Pro Thin" panose="02000506040000020004" pitchFamily="50" charset="0"/>
                <a:ea typeface="Franklin Gothic Book" charset="0"/>
                <a:cs typeface="Franklin Gothic Book" charset="0"/>
              </a:rPr>
              <a:t> on </a:t>
            </a:r>
            <a:r>
              <a:rPr lang="de-DE" sz="1000" dirty="0" err="1">
                <a:latin typeface="District Pro Thin" panose="02000506040000020004" pitchFamily="50" charset="0"/>
                <a:ea typeface="Franklin Gothic Book" charset="0"/>
                <a:cs typeface="Franklin Gothic Book" charset="0"/>
              </a:rPr>
              <a:t>the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acquisition</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imitative </a:t>
            </a:r>
            <a:r>
              <a:rPr lang="de-DE" sz="1000" dirty="0" err="1">
                <a:latin typeface="District Pro Thin" panose="02000506040000020004" pitchFamily="50" charset="0"/>
                <a:ea typeface="Franklin Gothic Book" charset="0"/>
                <a:cs typeface="Franklin Gothic Book" charset="0"/>
              </a:rPr>
              <a:t>responses</a:t>
            </a:r>
            <a:r>
              <a:rPr lang="de-DE" sz="1000" dirty="0">
                <a:latin typeface="District Pro Thin" panose="02000506040000020004" pitchFamily="50" charset="0"/>
                <a:ea typeface="Franklin Gothic Book" charset="0"/>
                <a:cs typeface="Franklin Gothic Book" charset="0"/>
              </a:rPr>
              <a:t>. Journal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Personality and </a:t>
            </a:r>
            <a:r>
              <a:rPr lang="de-DE" sz="1000" dirty="0" err="1">
                <a:latin typeface="District Pro Thin" panose="02000506040000020004" pitchFamily="50" charset="0"/>
                <a:ea typeface="Franklin Gothic Book" charset="0"/>
                <a:cs typeface="Franklin Gothic Book" charset="0"/>
              </a:rPr>
              <a:t>Social</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Psychology</a:t>
            </a:r>
            <a:r>
              <a:rPr lang="de-DE" sz="1000" dirty="0">
                <a:latin typeface="District Pro Thin" panose="02000506040000020004" pitchFamily="50" charset="0"/>
                <a:ea typeface="Franklin Gothic Book" charset="0"/>
                <a:cs typeface="Franklin Gothic Book" charset="0"/>
              </a:rPr>
              <a:t>, 1(6), 589–595. </a:t>
            </a:r>
          </a:p>
          <a:p>
            <a:r>
              <a:rPr lang="de-DE" sz="1000" dirty="0">
                <a:latin typeface="District Pro Thin" panose="02000506040000020004" pitchFamily="50" charset="0"/>
                <a:ea typeface="Franklin Gothic Book" charset="0"/>
                <a:cs typeface="Franklin Gothic Book" charset="0"/>
              </a:rPr>
              <a:t>[5] Biddle, A. M. (2017). Gender Stereotypes </a:t>
            </a:r>
            <a:r>
              <a:rPr lang="de-DE" sz="1000" dirty="0" err="1">
                <a:latin typeface="District Pro Thin" panose="02000506040000020004" pitchFamily="50" charset="0"/>
                <a:ea typeface="Franklin Gothic Book" charset="0"/>
                <a:cs typeface="Franklin Gothic Book" charset="0"/>
              </a:rPr>
              <a:t>within</a:t>
            </a:r>
            <a:r>
              <a:rPr lang="de-DE" sz="1000" dirty="0">
                <a:latin typeface="District Pro Thin" panose="02000506040000020004" pitchFamily="50" charset="0"/>
                <a:ea typeface="Franklin Gothic Book" charset="0"/>
                <a:cs typeface="Franklin Gothic Book" charset="0"/>
              </a:rPr>
              <a:t> TV </a:t>
            </a:r>
            <a:r>
              <a:rPr lang="de-DE" sz="1000" dirty="0" err="1">
                <a:latin typeface="District Pro Thin" panose="02000506040000020004" pitchFamily="50" charset="0"/>
                <a:ea typeface="Franklin Gothic Book" charset="0"/>
                <a:cs typeface="Franklin Gothic Book" charset="0"/>
              </a:rPr>
              <a:t>shows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for</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Preschoolers</a:t>
            </a:r>
            <a:r>
              <a:rPr lang="de-DE" sz="1000" dirty="0">
                <a:latin typeface="District Pro Thin" panose="02000506040000020004" pitchFamily="50" charset="0"/>
                <a:ea typeface="Franklin Gothic Book" charset="0"/>
                <a:cs typeface="Franklin Gothic Book" charset="0"/>
              </a:rPr>
              <a:t> and </a:t>
            </a:r>
            <a:r>
              <a:rPr lang="de-DE" sz="1000" dirty="0" err="1">
                <a:latin typeface="District Pro Thin" panose="02000506040000020004" pitchFamily="50" charset="0"/>
                <a:ea typeface="Franklin Gothic Book" charset="0"/>
                <a:cs typeface="Franklin Gothic Book" charset="0"/>
              </a:rPr>
              <a:t>their</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Effects</a:t>
            </a:r>
            <a:r>
              <a:rPr lang="de-DE" sz="1000" dirty="0">
                <a:latin typeface="District Pro Thin" panose="02000506040000020004" pitchFamily="50" charset="0"/>
                <a:ea typeface="Franklin Gothic Book" charset="0"/>
                <a:cs typeface="Franklin Gothic Book" charset="0"/>
              </a:rPr>
              <a:t> on </a:t>
            </a:r>
            <a:r>
              <a:rPr lang="de-DE" sz="1000" dirty="0" err="1">
                <a:latin typeface="District Pro Thin" panose="02000506040000020004" pitchFamily="50" charset="0"/>
                <a:ea typeface="Franklin Gothic Book" charset="0"/>
                <a:cs typeface="Franklin Gothic Book" charset="0"/>
              </a:rPr>
              <a:t>Children's</a:t>
            </a:r>
            <a:r>
              <a:rPr lang="de-DE" sz="1000" dirty="0">
                <a:latin typeface="District Pro Thin" panose="02000506040000020004" pitchFamily="50" charset="0"/>
                <a:ea typeface="Franklin Gothic Book" charset="0"/>
                <a:cs typeface="Franklin Gothic Book" charset="0"/>
              </a:rPr>
              <a:t> Stereotypes, </a:t>
            </a:r>
            <a:r>
              <a:rPr lang="de-DE" sz="1000" dirty="0" err="1">
                <a:latin typeface="District Pro Thin" panose="02000506040000020004" pitchFamily="50" charset="0"/>
                <a:ea typeface="Franklin Gothic Book" charset="0"/>
                <a:cs typeface="Franklin Gothic Book" charset="0"/>
              </a:rPr>
              <a:t>ProQuest</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Dissertations</a:t>
            </a:r>
            <a:r>
              <a:rPr lang="de-DE" sz="1000" dirty="0">
                <a:latin typeface="District Pro Thin" panose="02000506040000020004" pitchFamily="50" charset="0"/>
                <a:ea typeface="Franklin Gothic Book" charset="0"/>
                <a:cs typeface="Franklin Gothic Book" charset="0"/>
              </a:rPr>
              <a:t> Publishing.</a:t>
            </a:r>
          </a:p>
          <a:p>
            <a:endParaRPr lang="de-DE" sz="1000" dirty="0">
              <a:latin typeface="District Pro Thin" panose="02000506040000020004" pitchFamily="50" charset="0"/>
              <a:ea typeface="Franklin Gothic Book" charset="0"/>
              <a:cs typeface="Franklin Gothic Book" charset="0"/>
            </a:endParaRPr>
          </a:p>
          <a:p>
            <a:endParaRPr lang="de-DE" sz="1000" dirty="0">
              <a:latin typeface="District Pro Thin" panose="02000506040000020004" pitchFamily="50" charset="0"/>
              <a:ea typeface="Franklin Gothic Book" charset="0"/>
              <a:cs typeface="Franklin Gothic Book" charset="0"/>
            </a:endParaRPr>
          </a:p>
          <a:p>
            <a:endParaRPr lang="de-DE" sz="1000" dirty="0">
              <a:latin typeface="District Pro Thin" panose="02000506040000020004" pitchFamily="50" charset="0"/>
              <a:ea typeface="Franklin Gothic Book" charset="0"/>
              <a:cs typeface="Franklin Gothic Book" charset="0"/>
            </a:endParaRPr>
          </a:p>
          <a:p>
            <a:endParaRPr lang="de-DE" sz="1000" dirty="0">
              <a:latin typeface="District Pro Thin" panose="02000506040000020004" pitchFamily="50" charset="0"/>
              <a:ea typeface="Franklin Gothic Book" charset="0"/>
              <a:cs typeface="Franklin Gothic Book" charset="0"/>
            </a:endParaRPr>
          </a:p>
          <a:p>
            <a:r>
              <a:rPr lang="de-DE" sz="1000" dirty="0">
                <a:latin typeface="District Pro Thin" panose="02000506040000020004" pitchFamily="50" charset="0"/>
                <a:ea typeface="Franklin Gothic Book" charset="0"/>
                <a:cs typeface="Franklin Gothic Book" charset="0"/>
              </a:rPr>
              <a:t>[6] </a:t>
            </a:r>
            <a:r>
              <a:rPr lang="de-DE" sz="1000" dirty="0" err="1">
                <a:latin typeface="District Pro Thin" panose="02000506040000020004" pitchFamily="50" charset="0"/>
                <a:ea typeface="Franklin Gothic Book" charset="0"/>
                <a:cs typeface="Franklin Gothic Book" charset="0"/>
              </a:rPr>
              <a:t>Bussey</a:t>
            </a:r>
            <a:r>
              <a:rPr lang="de-DE" sz="1000" dirty="0">
                <a:latin typeface="District Pro Thin" panose="02000506040000020004" pitchFamily="50" charset="0"/>
                <a:ea typeface="Franklin Gothic Book" charset="0"/>
                <a:cs typeface="Franklin Gothic Book" charset="0"/>
              </a:rPr>
              <a:t>, K., &amp; Bandura, A. (1999). </a:t>
            </a:r>
            <a:r>
              <a:rPr lang="de-DE" sz="1000" dirty="0" err="1">
                <a:latin typeface="District Pro Thin" panose="02000506040000020004" pitchFamily="50" charset="0"/>
                <a:ea typeface="Franklin Gothic Book" charset="0"/>
                <a:cs typeface="Franklin Gothic Book" charset="0"/>
              </a:rPr>
              <a:t>Social</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cognitive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theory</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gender</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development</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andd</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ifferentiation</a:t>
            </a:r>
            <a:r>
              <a:rPr lang="de-DE" sz="1000" dirty="0">
                <a:latin typeface="District Pro Thin" panose="02000506040000020004" pitchFamily="50" charset="0"/>
                <a:ea typeface="Franklin Gothic Book" charset="0"/>
                <a:cs typeface="Franklin Gothic Book" charset="0"/>
              </a:rPr>
              <a:t>. Psychological Review, 106, 676-713.</a:t>
            </a:r>
          </a:p>
          <a:p>
            <a:r>
              <a:rPr lang="de-DE" sz="1000" dirty="0">
                <a:latin typeface="District Pro Thin" panose="02000506040000020004" pitchFamily="50" charset="0"/>
                <a:ea typeface="Franklin Gothic Book" charset="0"/>
                <a:cs typeface="Franklin Gothic Book" charset="0"/>
              </a:rPr>
              <a:t>[7] </a:t>
            </a:r>
            <a:r>
              <a:rPr lang="de-DE" sz="1000" dirty="0" err="1">
                <a:latin typeface="District Pro Thin" panose="02000506040000020004" pitchFamily="50" charset="0"/>
                <a:ea typeface="Franklin Gothic Book" charset="0"/>
                <a:cs typeface="Franklin Gothic Book" charset="0"/>
              </a:rPr>
              <a:t>Revelle</a:t>
            </a:r>
            <a:r>
              <a:rPr lang="de-DE" sz="1000" dirty="0">
                <a:latin typeface="District Pro Thin" panose="02000506040000020004" pitchFamily="50" charset="0"/>
                <a:ea typeface="Franklin Gothic Book" charset="0"/>
                <a:cs typeface="Franklin Gothic Book" charset="0"/>
              </a:rPr>
              <a:t>. E. (2022). </a:t>
            </a:r>
            <a:r>
              <a:rPr lang="de-DE" sz="1000" dirty="0" err="1">
                <a:latin typeface="District Pro Thin" panose="02000506040000020004" pitchFamily="50" charset="0"/>
                <a:ea typeface="Franklin Gothic Book" charset="0"/>
                <a:cs typeface="Franklin Gothic Book" charset="0"/>
              </a:rPr>
              <a:t>psych</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Procedures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for</a:t>
            </a:r>
            <a:r>
              <a:rPr lang="de-DE" sz="1000" dirty="0">
                <a:latin typeface="District Pro Thin" panose="02000506040000020004" pitchFamily="50" charset="0"/>
                <a:ea typeface="Franklin Gothic Book" charset="0"/>
                <a:cs typeface="Franklin Gothic Book" charset="0"/>
              </a:rPr>
              <a:t> Psychological, </a:t>
            </a:r>
            <a:r>
              <a:rPr lang="de-DE" sz="1000" dirty="0" err="1">
                <a:latin typeface="District Pro Thin" panose="02000506040000020004" pitchFamily="50" charset="0"/>
                <a:ea typeface="Franklin Gothic Book" charset="0"/>
                <a:cs typeface="Franklin Gothic Book" charset="0"/>
              </a:rPr>
              <a:t>Psychometric</a:t>
            </a:r>
            <a:r>
              <a:rPr lang="de-DE" sz="1000" dirty="0">
                <a:latin typeface="District Pro Thin" panose="02000506040000020004" pitchFamily="50" charset="0"/>
                <a:ea typeface="Franklin Gothic Book" charset="0"/>
                <a:cs typeface="Franklin Gothic Book" charset="0"/>
              </a:rPr>
              <a:t>, and Personality Research.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2.2.5.</a:t>
            </a:r>
          </a:p>
          <a:p>
            <a:r>
              <a:rPr lang="de-DE" sz="1000" dirty="0">
                <a:latin typeface="District Pro Thin" panose="02000506040000020004" pitchFamily="50" charset="0"/>
                <a:ea typeface="Franklin Gothic Book" charset="0"/>
                <a:cs typeface="Franklin Gothic Book" charset="0"/>
              </a:rPr>
              <a:t>[8] </a:t>
            </a:r>
            <a:r>
              <a:rPr lang="de-DE" sz="1000" dirty="0" err="1">
                <a:latin typeface="District Pro Thin" panose="02000506040000020004" pitchFamily="50" charset="0"/>
                <a:ea typeface="Franklin Gothic Book" charset="0"/>
                <a:cs typeface="Franklin Gothic Book" charset="0"/>
              </a:rPr>
              <a:t>Wickham</a:t>
            </a:r>
            <a:r>
              <a:rPr lang="de-DE" sz="1000" dirty="0">
                <a:latin typeface="District Pro Thin" panose="02000506040000020004" pitchFamily="50" charset="0"/>
                <a:ea typeface="Franklin Gothic Book" charset="0"/>
                <a:cs typeface="Franklin Gothic Book" charset="0"/>
              </a:rPr>
              <a:t> H., Chang </a:t>
            </a:r>
            <a:r>
              <a:rPr lang="de-DE" sz="1000" dirty="0" err="1">
                <a:latin typeface="District Pro Thin" panose="02000506040000020004" pitchFamily="50" charset="0"/>
                <a:ea typeface="Franklin Gothic Book" charset="0"/>
                <a:cs typeface="Franklin Gothic Book" charset="0"/>
              </a:rPr>
              <a:t>Ch</a:t>
            </a:r>
            <a:r>
              <a:rPr lang="de-DE" sz="1000" dirty="0">
                <a:latin typeface="District Pro Thin" panose="02000506040000020004" pitchFamily="50" charset="0"/>
                <a:ea typeface="Franklin Gothic Book" charset="0"/>
                <a:cs typeface="Franklin Gothic Book" charset="0"/>
              </a:rPr>
              <a:t>., Henry L. (2022). ggplot2: Create Elegant Data </a:t>
            </a:r>
            <a:r>
              <a:rPr lang="de-DE" sz="1000" dirty="0" err="1">
                <a:latin typeface="District Pro Thin" panose="02000506040000020004" pitchFamily="50" charset="0"/>
                <a:ea typeface="Franklin Gothic Book" charset="0"/>
                <a:cs typeface="Franklin Gothic Book" charset="0"/>
              </a:rPr>
              <a:t>Visualisations</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Using</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the</a:t>
            </a:r>
            <a:r>
              <a:rPr lang="de-DE" sz="1000" dirty="0">
                <a:latin typeface="District Pro Thin" panose="02000506040000020004" pitchFamily="50" charset="0"/>
                <a:ea typeface="Franklin Gothic Book" charset="0"/>
                <a:cs typeface="Franklin Gothic Book" charset="0"/>
              </a:rPr>
              <a:t> Grammar </a:t>
            </a:r>
            <a:r>
              <a:rPr lang="de-DE" sz="1000" dirty="0" err="1">
                <a:latin typeface="District Pro Thin" panose="02000506040000020004" pitchFamily="50" charset="0"/>
                <a:ea typeface="Franklin Gothic Book" charset="0"/>
                <a:cs typeface="Franklin Gothic Book" charset="0"/>
              </a:rPr>
              <a:t>of</a:t>
            </a:r>
            <a:r>
              <a:rPr lang="de-DE" sz="1000" dirty="0">
                <a:latin typeface="District Pro Thin" panose="02000506040000020004" pitchFamily="50" charset="0"/>
                <a:ea typeface="Franklin Gothic Book" charset="0"/>
                <a:cs typeface="Franklin Gothic Book" charset="0"/>
              </a:rPr>
              <a:t> Graphics.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3.3.6.</a:t>
            </a:r>
          </a:p>
          <a:p>
            <a:r>
              <a:rPr lang="de-DE" sz="1000" dirty="0">
                <a:latin typeface="District Pro Thin" panose="02000506040000020004" pitchFamily="50" charset="0"/>
                <a:ea typeface="Franklin Gothic Book" charset="0"/>
                <a:cs typeface="Franklin Gothic Book" charset="0"/>
              </a:rPr>
              <a:t>[9] Wiseman B., </a:t>
            </a:r>
            <a:r>
              <a:rPr lang="de-DE" sz="1000" dirty="0" err="1">
                <a:latin typeface="District Pro Thin" panose="02000506040000020004" pitchFamily="50" charset="0"/>
                <a:ea typeface="Franklin Gothic Book" charset="0"/>
                <a:cs typeface="Franklin Gothic Book" charset="0"/>
              </a:rPr>
              <a:t>Nydick</a:t>
            </a:r>
            <a:r>
              <a:rPr lang="de-DE" sz="1000" dirty="0">
                <a:latin typeface="District Pro Thin" panose="02000506040000020004" pitchFamily="50" charset="0"/>
                <a:ea typeface="Franklin Gothic Book" charset="0"/>
                <a:cs typeface="Franklin Gothic Book" charset="0"/>
              </a:rPr>
              <a:t> St., </a:t>
            </a:r>
            <a:r>
              <a:rPr lang="de-DE" sz="1000" dirty="0" err="1">
                <a:latin typeface="District Pro Thin" panose="02000506040000020004" pitchFamily="50" charset="0"/>
                <a:ea typeface="Franklin Gothic Book" charset="0"/>
                <a:cs typeface="Franklin Gothic Book" charset="0"/>
              </a:rPr>
              <a:t>Wisner</a:t>
            </a:r>
            <a:r>
              <a:rPr lang="de-DE" sz="1000" dirty="0">
                <a:latin typeface="District Pro Thin" panose="02000506040000020004" pitchFamily="50" charset="0"/>
                <a:ea typeface="Franklin Gothic Book" charset="0"/>
                <a:cs typeface="Franklin Gothic Book" charset="0"/>
              </a:rPr>
              <a:t> T., Lodge F., Wang Y.-A., Ge V. (2022). </a:t>
            </a:r>
            <a:r>
              <a:rPr lang="de-DE" sz="1000" dirty="0" err="1">
                <a:latin typeface="District Pro Thin" panose="02000506040000020004" pitchFamily="50" charset="0"/>
                <a:ea typeface="Franklin Gothic Book" charset="0"/>
                <a:cs typeface="Franklin Gothic Book" charset="0"/>
              </a:rPr>
              <a:t>sentiment.ai</a:t>
            </a:r>
            <a:r>
              <a:rPr lang="de-DE" sz="1000" dirty="0">
                <a:latin typeface="District Pro Thin" panose="02000506040000020004" pitchFamily="50" charset="0"/>
                <a:ea typeface="Franklin Gothic Book" charset="0"/>
                <a:cs typeface="Franklin Gothic Book" charset="0"/>
              </a:rPr>
              <a:t>: Simple Sentiment Analysis </a:t>
            </a:r>
            <a:r>
              <a:rPr lang="de-DE" sz="1000" dirty="0" err="1">
                <a:latin typeface="District Pro Thin" panose="02000506040000020004" pitchFamily="50" charset="0"/>
                <a:ea typeface="Franklin Gothic Book" charset="0"/>
                <a:cs typeface="Franklin Gothic Book" charset="0"/>
              </a:rPr>
              <a:t>Using</a:t>
            </a:r>
            <a:r>
              <a:rPr lang="de-DE" sz="1000" dirty="0">
                <a:latin typeface="District Pro Thin" panose="02000506040000020004" pitchFamily="50" charset="0"/>
                <a:ea typeface="Franklin Gothic Book" charset="0"/>
                <a:cs typeface="Franklin Gothic Book" charset="0"/>
              </a:rPr>
              <a:t> Deep Learning. R </a:t>
            </a:r>
            <a:r>
              <a:rPr lang="de-DE" sz="1000" dirty="0" err="1">
                <a:latin typeface="District Pro Thin" panose="02000506040000020004" pitchFamily="50" charset="0"/>
                <a:ea typeface="Franklin Gothic Book" charset="0"/>
                <a:cs typeface="Franklin Gothic Book" charset="0"/>
              </a:rPr>
              <a:t>package</a:t>
            </a:r>
            <a:r>
              <a:rPr lang="de-DE" sz="1000" dirty="0">
                <a:latin typeface="District Pro Thin" panose="02000506040000020004" pitchFamily="50" charset="0"/>
                <a:ea typeface="Franklin Gothic Book" charset="0"/>
                <a:cs typeface="Franklin Gothic Book" charset="0"/>
              </a:rPr>
              <a:t> </a:t>
            </a:r>
            <a:r>
              <a:rPr lang="de-DE" sz="1000" dirty="0" err="1">
                <a:latin typeface="District Pro Thin" panose="02000506040000020004" pitchFamily="50" charset="0"/>
                <a:ea typeface="Franklin Gothic Book" charset="0"/>
                <a:cs typeface="Franklin Gothic Book" charset="0"/>
              </a:rPr>
              <a:t>version</a:t>
            </a:r>
            <a:r>
              <a:rPr lang="de-DE" sz="1000" dirty="0">
                <a:latin typeface="District Pro Thin" panose="02000506040000020004" pitchFamily="50" charset="0"/>
                <a:ea typeface="Franklin Gothic Book" charset="0"/>
                <a:cs typeface="Franklin Gothic Book" charset="0"/>
              </a:rPr>
              <a:t> 0.1.1.</a:t>
            </a:r>
          </a:p>
        </p:txBody>
      </p:sp>
      <p:pic>
        <p:nvPicPr>
          <p:cNvPr id="58" name="Picture 16" descr="Weitere neue Folgen | Fandom">
            <a:extLst>
              <a:ext uri="{FF2B5EF4-FFF2-40B4-BE49-F238E27FC236}">
                <a16:creationId xmlns:a16="http://schemas.microsoft.com/office/drawing/2014/main" id="{F0467D8B-9598-F03C-2016-842CB209BEB2}"/>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r="3225" b="11145"/>
          <a:stretch/>
        </p:blipFill>
        <p:spPr bwMode="auto">
          <a:xfrm>
            <a:off x="23290718" y="22157826"/>
            <a:ext cx="5844637" cy="1339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7917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4000" dirty="0" smtClean="0">
            <a:solidFill>
              <a:schemeClr val="bg1"/>
            </a:solidFill>
            <a:latin typeface="District Pro Thin" panose="02000506040000020004" pitchFamily="50" charset="0"/>
            <a:ea typeface="Franklin Gothic Book" charset="0"/>
            <a:cs typeface="Franklin Gothic Book" charset="0"/>
          </a:defRPr>
        </a:defPPr>
      </a:lstStyle>
    </a:txDef>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1655</Words>
  <Application>Microsoft Macintosh PowerPoint</Application>
  <PresentationFormat>Benutzerdefiniert</PresentationFormat>
  <Paragraphs>117</Paragraphs>
  <Slides>1</Slides>
  <Notes>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vt:i4>
      </vt:variant>
    </vt:vector>
  </HeadingPairs>
  <TitlesOfParts>
    <vt:vector size="8" baseType="lpstr">
      <vt:lpstr>Arial</vt:lpstr>
      <vt:lpstr>Calibri</vt:lpstr>
      <vt:lpstr>Calibri Light</vt:lpstr>
      <vt:lpstr>District Pro Thin</vt:lpstr>
      <vt:lpstr>Franklin Gothic Book</vt:lpstr>
      <vt:lpstr>Segoe UI Light</vt:lpstr>
      <vt:lpstr>Office Theme</vt:lpstr>
      <vt:lpstr>Gender biases in animated series for children – a network analysis </vt:lpstr>
    </vt:vector>
  </TitlesOfParts>
  <Company>Karl-Franzens-Universität Graz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Schöngaßner, Florian (florian.schoengassner@uni-graz.at)</dc:creator>
  <cp:lastModifiedBy>Faschingbauer, Martin</cp:lastModifiedBy>
  <cp:revision>564</cp:revision>
  <dcterms:created xsi:type="dcterms:W3CDTF">2016-05-06T10:11:35Z</dcterms:created>
  <dcterms:modified xsi:type="dcterms:W3CDTF">2022-06-20T06:50:10Z</dcterms:modified>
</cp:coreProperties>
</file>